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94" r:id="rId2"/>
    <p:sldId id="293" r:id="rId3"/>
    <p:sldId id="295" r:id="rId4"/>
    <p:sldId id="257" r:id="rId5"/>
    <p:sldId id="258" r:id="rId6"/>
    <p:sldId id="260" r:id="rId7"/>
    <p:sldId id="259" r:id="rId8"/>
    <p:sldId id="261" r:id="rId9"/>
    <p:sldId id="291" r:id="rId10"/>
    <p:sldId id="262" r:id="rId11"/>
    <p:sldId id="292" r:id="rId12"/>
    <p:sldId id="263" r:id="rId13"/>
    <p:sldId id="276" r:id="rId14"/>
    <p:sldId id="267" r:id="rId15"/>
    <p:sldId id="264" r:id="rId16"/>
    <p:sldId id="307" r:id="rId17"/>
    <p:sldId id="279" r:id="rId18"/>
    <p:sldId id="300" r:id="rId19"/>
    <p:sldId id="296" r:id="rId20"/>
    <p:sldId id="277" r:id="rId21"/>
    <p:sldId id="297" r:id="rId22"/>
    <p:sldId id="278" r:id="rId23"/>
    <p:sldId id="299" r:id="rId24"/>
    <p:sldId id="305" r:id="rId25"/>
    <p:sldId id="304" r:id="rId26"/>
    <p:sldId id="303" r:id="rId27"/>
    <p:sldId id="306" r:id="rId28"/>
    <p:sldId id="301" r:id="rId29"/>
    <p:sldId id="30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6663812-6E06-C748-885F-6D39D45A3BD6}">
          <p14:sldIdLst>
            <p14:sldId id="294"/>
          </p14:sldIdLst>
        </p14:section>
        <p14:section name="ANTHONY" id="{0A722C40-A66D-A042-A8F8-76E15DA0DB05}">
          <p14:sldIdLst>
            <p14:sldId id="293"/>
            <p14:sldId id="295"/>
            <p14:sldId id="257"/>
            <p14:sldId id="258"/>
            <p14:sldId id="260"/>
            <p14:sldId id="259"/>
          </p14:sldIdLst>
        </p14:section>
        <p14:section name="Pamala" id="{01812500-1E33-714C-A395-4C93CC9298BC}">
          <p14:sldIdLst>
            <p14:sldId id="261"/>
            <p14:sldId id="291"/>
            <p14:sldId id="262"/>
            <p14:sldId id="292"/>
            <p14:sldId id="263"/>
            <p14:sldId id="276"/>
            <p14:sldId id="267"/>
          </p14:sldIdLst>
        </p14:section>
        <p14:section name="Love" id="{7A18A9AA-1961-6343-BBA4-247AB92386A5}">
          <p14:sldIdLst>
            <p14:sldId id="264"/>
            <p14:sldId id="307"/>
            <p14:sldId id="279"/>
            <p14:sldId id="300"/>
            <p14:sldId id="296"/>
            <p14:sldId id="277"/>
            <p14:sldId id="297"/>
            <p14:sldId id="278"/>
          </p14:sldIdLst>
        </p14:section>
        <p14:section name="Sacide" id="{9E8CF4AB-B6EB-C044-8816-D470B8179DCD}">
          <p14:sldIdLst>
            <p14:sldId id="299"/>
            <p14:sldId id="305"/>
            <p14:sldId id="304"/>
            <p14:sldId id="303"/>
            <p14:sldId id="306"/>
            <p14:sldId id="301"/>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8A91F6-9BF3-4E48-A195-E822D4A06879}"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C2285782-2140-4512-9F46-1C65CAD141E6}">
      <dgm:prSet/>
      <dgm:spPr/>
      <dgm:t>
        <a:bodyPr/>
        <a:lstStyle/>
        <a:p>
          <a:pPr>
            <a:defRPr cap="all"/>
          </a:pPr>
          <a:r>
            <a:rPr lang="en-US" b="0" i="0"/>
            <a:t>Build a machine learning model to detect fraudulent transactions.</a:t>
          </a:r>
          <a:endParaRPr lang="en-US"/>
        </a:p>
      </dgm:t>
    </dgm:pt>
    <dgm:pt modelId="{E96B28F1-2AE8-4694-AD4A-F49E5B8396A9}" type="parTrans" cxnId="{ADD35E03-D3CE-4A5E-A5D8-C5D2B2F603BE}">
      <dgm:prSet/>
      <dgm:spPr/>
      <dgm:t>
        <a:bodyPr/>
        <a:lstStyle/>
        <a:p>
          <a:endParaRPr lang="en-US"/>
        </a:p>
      </dgm:t>
    </dgm:pt>
    <dgm:pt modelId="{BF4AE48A-1E90-4106-96B8-7C53AD7E4A51}" type="sibTrans" cxnId="{ADD35E03-D3CE-4A5E-A5D8-C5D2B2F603BE}">
      <dgm:prSet/>
      <dgm:spPr/>
      <dgm:t>
        <a:bodyPr/>
        <a:lstStyle/>
        <a:p>
          <a:endParaRPr lang="en-US"/>
        </a:p>
      </dgm:t>
    </dgm:pt>
    <dgm:pt modelId="{F8FE0FAD-4E4C-434D-9EDB-0C1496E29815}">
      <dgm:prSet/>
      <dgm:spPr/>
      <dgm:t>
        <a:bodyPr/>
        <a:lstStyle/>
        <a:p>
          <a:pPr>
            <a:defRPr cap="all"/>
          </a:pPr>
          <a:r>
            <a:rPr lang="en-US" b="0" i="0"/>
            <a:t>Handle the class imbalance between fraudulent and non-fraudulent transactions.</a:t>
          </a:r>
          <a:endParaRPr lang="en-US"/>
        </a:p>
      </dgm:t>
    </dgm:pt>
    <dgm:pt modelId="{63292B78-5A47-448A-BE8E-2EDD72B2FF0E}" type="parTrans" cxnId="{6B4B7A24-5BCE-4BB8-8676-45197F64B232}">
      <dgm:prSet/>
      <dgm:spPr/>
      <dgm:t>
        <a:bodyPr/>
        <a:lstStyle/>
        <a:p>
          <a:endParaRPr lang="en-US"/>
        </a:p>
      </dgm:t>
    </dgm:pt>
    <dgm:pt modelId="{723DDD0B-D116-4953-851C-E8ECEB6B8E1D}" type="sibTrans" cxnId="{6B4B7A24-5BCE-4BB8-8676-45197F64B232}">
      <dgm:prSet/>
      <dgm:spPr/>
      <dgm:t>
        <a:bodyPr/>
        <a:lstStyle/>
        <a:p>
          <a:endParaRPr lang="en-US"/>
        </a:p>
      </dgm:t>
    </dgm:pt>
    <dgm:pt modelId="{D666A25B-F418-412D-BD02-EDDCE7FD4CFB}">
      <dgm:prSet/>
      <dgm:spPr/>
      <dgm:t>
        <a:bodyPr/>
        <a:lstStyle/>
        <a:p>
          <a:pPr>
            <a:defRPr cap="all"/>
          </a:pPr>
          <a:r>
            <a:rPr lang="en-US" b="0" i="0" dirty="0"/>
            <a:t>Evaluate model performance using precision, recall, F1-score, and AUC-ROC metrics.</a:t>
          </a:r>
          <a:endParaRPr lang="en-US" dirty="0"/>
        </a:p>
      </dgm:t>
    </dgm:pt>
    <dgm:pt modelId="{3F6E1A5B-20B3-42F3-BF97-7349AF73ADE6}" type="parTrans" cxnId="{F7B983AB-1A65-4FAD-9FFF-BC9B6B072613}">
      <dgm:prSet/>
      <dgm:spPr/>
      <dgm:t>
        <a:bodyPr/>
        <a:lstStyle/>
        <a:p>
          <a:endParaRPr lang="en-US"/>
        </a:p>
      </dgm:t>
    </dgm:pt>
    <dgm:pt modelId="{7894FB6E-5C05-4A6A-A7D2-CB38B87F23A1}" type="sibTrans" cxnId="{F7B983AB-1A65-4FAD-9FFF-BC9B6B072613}">
      <dgm:prSet/>
      <dgm:spPr/>
      <dgm:t>
        <a:bodyPr/>
        <a:lstStyle/>
        <a:p>
          <a:endParaRPr lang="en-US"/>
        </a:p>
      </dgm:t>
    </dgm:pt>
    <dgm:pt modelId="{09410A83-89E4-4485-A702-94F19427EEA6}">
      <dgm:prSet/>
      <dgm:spPr/>
      <dgm:t>
        <a:bodyPr/>
        <a:lstStyle/>
        <a:p>
          <a:pPr>
            <a:defRPr cap="all"/>
          </a:pPr>
          <a:r>
            <a:rPr lang="en-US" b="0" i="0"/>
            <a:t>Provide insights into key features that contribute to fraud detection.</a:t>
          </a:r>
          <a:endParaRPr lang="en-US"/>
        </a:p>
      </dgm:t>
    </dgm:pt>
    <dgm:pt modelId="{0EEE40B5-7782-413A-9551-720138FD3C11}" type="parTrans" cxnId="{64E1E924-5A35-4899-BB94-32CA84ED06C8}">
      <dgm:prSet/>
      <dgm:spPr/>
      <dgm:t>
        <a:bodyPr/>
        <a:lstStyle/>
        <a:p>
          <a:endParaRPr lang="en-US"/>
        </a:p>
      </dgm:t>
    </dgm:pt>
    <dgm:pt modelId="{10065EBA-7603-458C-9A14-F1EC5C9B8CD6}" type="sibTrans" cxnId="{64E1E924-5A35-4899-BB94-32CA84ED06C8}">
      <dgm:prSet/>
      <dgm:spPr/>
      <dgm:t>
        <a:bodyPr/>
        <a:lstStyle/>
        <a:p>
          <a:endParaRPr lang="en-US"/>
        </a:p>
      </dgm:t>
    </dgm:pt>
    <dgm:pt modelId="{813F7760-E625-4453-9015-F4AE84D65EF4}">
      <dgm:prSet/>
      <dgm:spPr/>
      <dgm:t>
        <a:bodyPr/>
        <a:lstStyle/>
        <a:p>
          <a:pPr>
            <a:defRPr cap="all"/>
          </a:pPr>
          <a:r>
            <a:rPr lang="en-US" b="0" i="0"/>
            <a:t>Use threshold tuning to enhance the model's ability to detect fraud with minimal false positives.</a:t>
          </a:r>
          <a:endParaRPr lang="en-US"/>
        </a:p>
      </dgm:t>
    </dgm:pt>
    <dgm:pt modelId="{0CA46C2F-B2EB-4089-BD82-66D2110E35DB}" type="parTrans" cxnId="{E47E8FDC-25D6-4693-A9F1-1B30919552CF}">
      <dgm:prSet/>
      <dgm:spPr/>
      <dgm:t>
        <a:bodyPr/>
        <a:lstStyle/>
        <a:p>
          <a:endParaRPr lang="en-US"/>
        </a:p>
      </dgm:t>
    </dgm:pt>
    <dgm:pt modelId="{F9458069-D32E-4163-8A9C-ECD5A9D028CE}" type="sibTrans" cxnId="{E47E8FDC-25D6-4693-A9F1-1B30919552CF}">
      <dgm:prSet/>
      <dgm:spPr/>
      <dgm:t>
        <a:bodyPr/>
        <a:lstStyle/>
        <a:p>
          <a:endParaRPr lang="en-US"/>
        </a:p>
      </dgm:t>
    </dgm:pt>
    <dgm:pt modelId="{2AAAD365-6A20-479F-8D04-6BB2D712AFB5}" type="pres">
      <dgm:prSet presAssocID="{988A91F6-9BF3-4E48-A195-E822D4A06879}" presName="root" presStyleCnt="0">
        <dgm:presLayoutVars>
          <dgm:dir/>
          <dgm:resizeHandles val="exact"/>
        </dgm:presLayoutVars>
      </dgm:prSet>
      <dgm:spPr/>
    </dgm:pt>
    <dgm:pt modelId="{16F4BC63-625D-411C-96CB-FE884EBF4F65}" type="pres">
      <dgm:prSet presAssocID="{C2285782-2140-4512-9F46-1C65CAD141E6}" presName="compNode" presStyleCnt="0"/>
      <dgm:spPr/>
    </dgm:pt>
    <dgm:pt modelId="{00D6BE36-9268-4E06-826A-56CC1736FB39}" type="pres">
      <dgm:prSet presAssocID="{C2285782-2140-4512-9F46-1C65CAD141E6}" presName="iconBgRect" presStyleLbl="bgShp" presStyleIdx="0" presStyleCnt="5"/>
      <dgm:spPr>
        <a:prstGeom prst="round2DiagRect">
          <a:avLst>
            <a:gd name="adj1" fmla="val 29727"/>
            <a:gd name="adj2" fmla="val 0"/>
          </a:avLst>
        </a:prstGeom>
      </dgm:spPr>
    </dgm:pt>
    <dgm:pt modelId="{D58F7525-A326-45E2-BA6C-510E65E1D415}" type="pres">
      <dgm:prSet presAssocID="{C2285782-2140-4512-9F46-1C65CAD141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DAD13064-487E-4E8B-AD19-1AC23CC13F8E}" type="pres">
      <dgm:prSet presAssocID="{C2285782-2140-4512-9F46-1C65CAD141E6}" presName="spaceRect" presStyleCnt="0"/>
      <dgm:spPr/>
    </dgm:pt>
    <dgm:pt modelId="{75D8A06C-6F4B-479C-ABEE-92F67D822C7C}" type="pres">
      <dgm:prSet presAssocID="{C2285782-2140-4512-9F46-1C65CAD141E6}" presName="textRect" presStyleLbl="revTx" presStyleIdx="0" presStyleCnt="5">
        <dgm:presLayoutVars>
          <dgm:chMax val="1"/>
          <dgm:chPref val="1"/>
        </dgm:presLayoutVars>
      </dgm:prSet>
      <dgm:spPr/>
    </dgm:pt>
    <dgm:pt modelId="{6D75F306-7693-49F7-8BB4-09E26EEDD87B}" type="pres">
      <dgm:prSet presAssocID="{BF4AE48A-1E90-4106-96B8-7C53AD7E4A51}" presName="sibTrans" presStyleCnt="0"/>
      <dgm:spPr/>
    </dgm:pt>
    <dgm:pt modelId="{03E490B7-F1AF-4488-8171-2F491A81595C}" type="pres">
      <dgm:prSet presAssocID="{F8FE0FAD-4E4C-434D-9EDB-0C1496E29815}" presName="compNode" presStyleCnt="0"/>
      <dgm:spPr/>
    </dgm:pt>
    <dgm:pt modelId="{4FCA9C44-6E9B-4826-8801-76A379F99577}" type="pres">
      <dgm:prSet presAssocID="{F8FE0FAD-4E4C-434D-9EDB-0C1496E29815}" presName="iconBgRect" presStyleLbl="bgShp" presStyleIdx="1" presStyleCnt="5"/>
      <dgm:spPr>
        <a:prstGeom prst="round2DiagRect">
          <a:avLst>
            <a:gd name="adj1" fmla="val 29727"/>
            <a:gd name="adj2" fmla="val 0"/>
          </a:avLst>
        </a:prstGeom>
      </dgm:spPr>
    </dgm:pt>
    <dgm:pt modelId="{90EBDFA3-C51B-428F-B99B-DC193B80415D}" type="pres">
      <dgm:prSet presAssocID="{F8FE0FAD-4E4C-434D-9EDB-0C1496E298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CC610AE6-CB1D-47A6-96F6-A9AEF5EB7AC5}" type="pres">
      <dgm:prSet presAssocID="{F8FE0FAD-4E4C-434D-9EDB-0C1496E29815}" presName="spaceRect" presStyleCnt="0"/>
      <dgm:spPr/>
    </dgm:pt>
    <dgm:pt modelId="{09292F49-C500-46F5-9D43-90FCF55E4961}" type="pres">
      <dgm:prSet presAssocID="{F8FE0FAD-4E4C-434D-9EDB-0C1496E29815}" presName="textRect" presStyleLbl="revTx" presStyleIdx="1" presStyleCnt="5">
        <dgm:presLayoutVars>
          <dgm:chMax val="1"/>
          <dgm:chPref val="1"/>
        </dgm:presLayoutVars>
      </dgm:prSet>
      <dgm:spPr/>
    </dgm:pt>
    <dgm:pt modelId="{523D4BE7-4880-4DCD-875C-474FB30E6460}" type="pres">
      <dgm:prSet presAssocID="{723DDD0B-D116-4953-851C-E8ECEB6B8E1D}" presName="sibTrans" presStyleCnt="0"/>
      <dgm:spPr/>
    </dgm:pt>
    <dgm:pt modelId="{00AB9124-6DBD-46A1-B2F6-1149EC653B7C}" type="pres">
      <dgm:prSet presAssocID="{D666A25B-F418-412D-BD02-EDDCE7FD4CFB}" presName="compNode" presStyleCnt="0"/>
      <dgm:spPr/>
    </dgm:pt>
    <dgm:pt modelId="{C2F15470-5961-405C-BDC8-933FC4A365A2}" type="pres">
      <dgm:prSet presAssocID="{D666A25B-F418-412D-BD02-EDDCE7FD4CFB}" presName="iconBgRect" presStyleLbl="bgShp" presStyleIdx="2" presStyleCnt="5"/>
      <dgm:spPr>
        <a:prstGeom prst="round2DiagRect">
          <a:avLst>
            <a:gd name="adj1" fmla="val 29727"/>
            <a:gd name="adj2" fmla="val 0"/>
          </a:avLst>
        </a:prstGeom>
      </dgm:spPr>
    </dgm:pt>
    <dgm:pt modelId="{8C09B33B-E866-4FA4-B9C0-97F8D12E5677}" type="pres">
      <dgm:prSet presAssocID="{D666A25B-F418-412D-BD02-EDDCE7FD4C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ce"/>
        </a:ext>
      </dgm:extLst>
    </dgm:pt>
    <dgm:pt modelId="{BBBDDEB9-1F14-438C-AD44-A999FD218CDD}" type="pres">
      <dgm:prSet presAssocID="{D666A25B-F418-412D-BD02-EDDCE7FD4CFB}" presName="spaceRect" presStyleCnt="0"/>
      <dgm:spPr/>
    </dgm:pt>
    <dgm:pt modelId="{0DE7C174-D82B-4262-8233-6A8FE5133866}" type="pres">
      <dgm:prSet presAssocID="{D666A25B-F418-412D-BD02-EDDCE7FD4CFB}" presName="textRect" presStyleLbl="revTx" presStyleIdx="2" presStyleCnt="5">
        <dgm:presLayoutVars>
          <dgm:chMax val="1"/>
          <dgm:chPref val="1"/>
        </dgm:presLayoutVars>
      </dgm:prSet>
      <dgm:spPr/>
    </dgm:pt>
    <dgm:pt modelId="{0388F36D-83E8-4F62-A36B-80416EFD97DF}" type="pres">
      <dgm:prSet presAssocID="{7894FB6E-5C05-4A6A-A7D2-CB38B87F23A1}" presName="sibTrans" presStyleCnt="0"/>
      <dgm:spPr/>
    </dgm:pt>
    <dgm:pt modelId="{0543CDCF-EF1D-4C02-97B3-7175D4DAD3F5}" type="pres">
      <dgm:prSet presAssocID="{09410A83-89E4-4485-A702-94F19427EEA6}" presName="compNode" presStyleCnt="0"/>
      <dgm:spPr/>
    </dgm:pt>
    <dgm:pt modelId="{D951C94B-540A-429E-B5F0-3E71873D8E3D}" type="pres">
      <dgm:prSet presAssocID="{09410A83-89E4-4485-A702-94F19427EEA6}" presName="iconBgRect" presStyleLbl="bgShp" presStyleIdx="3" presStyleCnt="5"/>
      <dgm:spPr>
        <a:prstGeom prst="round2DiagRect">
          <a:avLst>
            <a:gd name="adj1" fmla="val 29727"/>
            <a:gd name="adj2" fmla="val 0"/>
          </a:avLst>
        </a:prstGeom>
      </dgm:spPr>
    </dgm:pt>
    <dgm:pt modelId="{03FB6077-4567-489A-BC12-02832F5974AB}" type="pres">
      <dgm:prSet presAssocID="{09410A83-89E4-4485-A702-94F19427EEA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3AA83A5-9FC2-4A53-9AB2-42767BC9CE60}" type="pres">
      <dgm:prSet presAssocID="{09410A83-89E4-4485-A702-94F19427EEA6}" presName="spaceRect" presStyleCnt="0"/>
      <dgm:spPr/>
    </dgm:pt>
    <dgm:pt modelId="{311B3DAC-0355-4501-AAF7-16AE82BF392A}" type="pres">
      <dgm:prSet presAssocID="{09410A83-89E4-4485-A702-94F19427EEA6}" presName="textRect" presStyleLbl="revTx" presStyleIdx="3" presStyleCnt="5">
        <dgm:presLayoutVars>
          <dgm:chMax val="1"/>
          <dgm:chPref val="1"/>
        </dgm:presLayoutVars>
      </dgm:prSet>
      <dgm:spPr/>
    </dgm:pt>
    <dgm:pt modelId="{32648A09-C0EC-41E5-8CAA-807291681490}" type="pres">
      <dgm:prSet presAssocID="{10065EBA-7603-458C-9A14-F1EC5C9B8CD6}" presName="sibTrans" presStyleCnt="0"/>
      <dgm:spPr/>
    </dgm:pt>
    <dgm:pt modelId="{0A0A824A-BB8A-4C8C-816D-9840DF2DE19D}" type="pres">
      <dgm:prSet presAssocID="{813F7760-E625-4453-9015-F4AE84D65EF4}" presName="compNode" presStyleCnt="0"/>
      <dgm:spPr/>
    </dgm:pt>
    <dgm:pt modelId="{8A13293A-6E16-46E0-A852-578CBE5492FF}" type="pres">
      <dgm:prSet presAssocID="{813F7760-E625-4453-9015-F4AE84D65EF4}" presName="iconBgRect" presStyleLbl="bgShp" presStyleIdx="4" presStyleCnt="5"/>
      <dgm:spPr>
        <a:prstGeom prst="round2DiagRect">
          <a:avLst>
            <a:gd name="adj1" fmla="val 29727"/>
            <a:gd name="adj2" fmla="val 0"/>
          </a:avLst>
        </a:prstGeom>
      </dgm:spPr>
    </dgm:pt>
    <dgm:pt modelId="{D41A6E54-04A0-42EF-9B3C-8E865568BBA8}" type="pres">
      <dgm:prSet presAssocID="{813F7760-E625-4453-9015-F4AE84D65EF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3FB018D-25BC-4576-8D7D-4E7CE22FABCD}" type="pres">
      <dgm:prSet presAssocID="{813F7760-E625-4453-9015-F4AE84D65EF4}" presName="spaceRect" presStyleCnt="0"/>
      <dgm:spPr/>
    </dgm:pt>
    <dgm:pt modelId="{CCB2B5C3-FDD4-47E3-A2EF-A0789B132C23}" type="pres">
      <dgm:prSet presAssocID="{813F7760-E625-4453-9015-F4AE84D65EF4}" presName="textRect" presStyleLbl="revTx" presStyleIdx="4" presStyleCnt="5">
        <dgm:presLayoutVars>
          <dgm:chMax val="1"/>
          <dgm:chPref val="1"/>
        </dgm:presLayoutVars>
      </dgm:prSet>
      <dgm:spPr/>
    </dgm:pt>
  </dgm:ptLst>
  <dgm:cxnLst>
    <dgm:cxn modelId="{ADD35E03-D3CE-4A5E-A5D8-C5D2B2F603BE}" srcId="{988A91F6-9BF3-4E48-A195-E822D4A06879}" destId="{C2285782-2140-4512-9F46-1C65CAD141E6}" srcOrd="0" destOrd="0" parTransId="{E96B28F1-2AE8-4694-AD4A-F49E5B8396A9}" sibTransId="{BF4AE48A-1E90-4106-96B8-7C53AD7E4A51}"/>
    <dgm:cxn modelId="{6B4B7A24-5BCE-4BB8-8676-45197F64B232}" srcId="{988A91F6-9BF3-4E48-A195-E822D4A06879}" destId="{F8FE0FAD-4E4C-434D-9EDB-0C1496E29815}" srcOrd="1" destOrd="0" parTransId="{63292B78-5A47-448A-BE8E-2EDD72B2FF0E}" sibTransId="{723DDD0B-D116-4953-851C-E8ECEB6B8E1D}"/>
    <dgm:cxn modelId="{64E1E924-5A35-4899-BB94-32CA84ED06C8}" srcId="{988A91F6-9BF3-4E48-A195-E822D4A06879}" destId="{09410A83-89E4-4485-A702-94F19427EEA6}" srcOrd="3" destOrd="0" parTransId="{0EEE40B5-7782-413A-9551-720138FD3C11}" sibTransId="{10065EBA-7603-458C-9A14-F1EC5C9B8CD6}"/>
    <dgm:cxn modelId="{3A45BA37-78C6-4B9B-AD5E-D684C9254DAC}" type="presOf" srcId="{C2285782-2140-4512-9F46-1C65CAD141E6}" destId="{75D8A06C-6F4B-479C-ABEE-92F67D822C7C}" srcOrd="0" destOrd="0" presId="urn:microsoft.com/office/officeart/2018/5/layout/IconLeafLabelList"/>
    <dgm:cxn modelId="{7C3AC146-6A93-42C3-A00C-A7B93B3824D3}" type="presOf" srcId="{988A91F6-9BF3-4E48-A195-E822D4A06879}" destId="{2AAAD365-6A20-479F-8D04-6BB2D712AFB5}" srcOrd="0" destOrd="0" presId="urn:microsoft.com/office/officeart/2018/5/layout/IconLeafLabelList"/>
    <dgm:cxn modelId="{2576D052-2A8F-4593-85B0-E747774CE149}" type="presOf" srcId="{F8FE0FAD-4E4C-434D-9EDB-0C1496E29815}" destId="{09292F49-C500-46F5-9D43-90FCF55E4961}" srcOrd="0" destOrd="0" presId="urn:microsoft.com/office/officeart/2018/5/layout/IconLeafLabelList"/>
    <dgm:cxn modelId="{0615A05D-619F-4308-B90E-9037EDDBE35C}" type="presOf" srcId="{813F7760-E625-4453-9015-F4AE84D65EF4}" destId="{CCB2B5C3-FDD4-47E3-A2EF-A0789B132C23}" srcOrd="0" destOrd="0" presId="urn:microsoft.com/office/officeart/2018/5/layout/IconLeafLabelList"/>
    <dgm:cxn modelId="{D279B968-BE10-49F5-9F75-2F608EB64916}" type="presOf" srcId="{09410A83-89E4-4485-A702-94F19427EEA6}" destId="{311B3DAC-0355-4501-AAF7-16AE82BF392A}" srcOrd="0" destOrd="0" presId="urn:microsoft.com/office/officeart/2018/5/layout/IconLeafLabelList"/>
    <dgm:cxn modelId="{F7B983AB-1A65-4FAD-9FFF-BC9B6B072613}" srcId="{988A91F6-9BF3-4E48-A195-E822D4A06879}" destId="{D666A25B-F418-412D-BD02-EDDCE7FD4CFB}" srcOrd="2" destOrd="0" parTransId="{3F6E1A5B-20B3-42F3-BF97-7349AF73ADE6}" sibTransId="{7894FB6E-5C05-4A6A-A7D2-CB38B87F23A1}"/>
    <dgm:cxn modelId="{E47E8FDC-25D6-4693-A9F1-1B30919552CF}" srcId="{988A91F6-9BF3-4E48-A195-E822D4A06879}" destId="{813F7760-E625-4453-9015-F4AE84D65EF4}" srcOrd="4" destOrd="0" parTransId="{0CA46C2F-B2EB-4089-BD82-66D2110E35DB}" sibTransId="{F9458069-D32E-4163-8A9C-ECD5A9D028CE}"/>
    <dgm:cxn modelId="{F124BCEC-063C-45EC-95A6-AA2C3439195D}" type="presOf" srcId="{D666A25B-F418-412D-BD02-EDDCE7FD4CFB}" destId="{0DE7C174-D82B-4262-8233-6A8FE5133866}" srcOrd="0" destOrd="0" presId="urn:microsoft.com/office/officeart/2018/5/layout/IconLeafLabelList"/>
    <dgm:cxn modelId="{B18FE5B6-E7BE-4990-8330-D8D7DCE9AB94}" type="presParOf" srcId="{2AAAD365-6A20-479F-8D04-6BB2D712AFB5}" destId="{16F4BC63-625D-411C-96CB-FE884EBF4F65}" srcOrd="0" destOrd="0" presId="urn:microsoft.com/office/officeart/2018/5/layout/IconLeafLabelList"/>
    <dgm:cxn modelId="{CA86BB51-D18B-4C4D-97E6-0F52CAB19375}" type="presParOf" srcId="{16F4BC63-625D-411C-96CB-FE884EBF4F65}" destId="{00D6BE36-9268-4E06-826A-56CC1736FB39}" srcOrd="0" destOrd="0" presId="urn:microsoft.com/office/officeart/2018/5/layout/IconLeafLabelList"/>
    <dgm:cxn modelId="{AA4F1EEB-0A52-4C79-B931-5C032886B3C1}" type="presParOf" srcId="{16F4BC63-625D-411C-96CB-FE884EBF4F65}" destId="{D58F7525-A326-45E2-BA6C-510E65E1D415}" srcOrd="1" destOrd="0" presId="urn:microsoft.com/office/officeart/2018/5/layout/IconLeafLabelList"/>
    <dgm:cxn modelId="{07C3EF97-E513-40B3-B105-60C1A94959D2}" type="presParOf" srcId="{16F4BC63-625D-411C-96CB-FE884EBF4F65}" destId="{DAD13064-487E-4E8B-AD19-1AC23CC13F8E}" srcOrd="2" destOrd="0" presId="urn:microsoft.com/office/officeart/2018/5/layout/IconLeafLabelList"/>
    <dgm:cxn modelId="{549B21A3-5CD2-4343-9069-027B73DE48A8}" type="presParOf" srcId="{16F4BC63-625D-411C-96CB-FE884EBF4F65}" destId="{75D8A06C-6F4B-479C-ABEE-92F67D822C7C}" srcOrd="3" destOrd="0" presId="urn:microsoft.com/office/officeart/2018/5/layout/IconLeafLabelList"/>
    <dgm:cxn modelId="{8919842C-8CA8-4714-A180-C12A149AA154}" type="presParOf" srcId="{2AAAD365-6A20-479F-8D04-6BB2D712AFB5}" destId="{6D75F306-7693-49F7-8BB4-09E26EEDD87B}" srcOrd="1" destOrd="0" presId="urn:microsoft.com/office/officeart/2018/5/layout/IconLeafLabelList"/>
    <dgm:cxn modelId="{4CB7E408-547B-4119-B114-2D327758D347}" type="presParOf" srcId="{2AAAD365-6A20-479F-8D04-6BB2D712AFB5}" destId="{03E490B7-F1AF-4488-8171-2F491A81595C}" srcOrd="2" destOrd="0" presId="urn:microsoft.com/office/officeart/2018/5/layout/IconLeafLabelList"/>
    <dgm:cxn modelId="{41E4EC83-E495-4111-BD59-C102CF56D8A6}" type="presParOf" srcId="{03E490B7-F1AF-4488-8171-2F491A81595C}" destId="{4FCA9C44-6E9B-4826-8801-76A379F99577}" srcOrd="0" destOrd="0" presId="urn:microsoft.com/office/officeart/2018/5/layout/IconLeafLabelList"/>
    <dgm:cxn modelId="{5172153F-AAB4-4190-A6EB-3A477F3E2F5D}" type="presParOf" srcId="{03E490B7-F1AF-4488-8171-2F491A81595C}" destId="{90EBDFA3-C51B-428F-B99B-DC193B80415D}" srcOrd="1" destOrd="0" presId="urn:microsoft.com/office/officeart/2018/5/layout/IconLeafLabelList"/>
    <dgm:cxn modelId="{9A9034AA-8802-46D8-A189-65805264068A}" type="presParOf" srcId="{03E490B7-F1AF-4488-8171-2F491A81595C}" destId="{CC610AE6-CB1D-47A6-96F6-A9AEF5EB7AC5}" srcOrd="2" destOrd="0" presId="urn:microsoft.com/office/officeart/2018/5/layout/IconLeafLabelList"/>
    <dgm:cxn modelId="{AC2FE8BE-04BD-4F12-989E-4BC6FAD2E495}" type="presParOf" srcId="{03E490B7-F1AF-4488-8171-2F491A81595C}" destId="{09292F49-C500-46F5-9D43-90FCF55E4961}" srcOrd="3" destOrd="0" presId="urn:microsoft.com/office/officeart/2018/5/layout/IconLeafLabelList"/>
    <dgm:cxn modelId="{4D04D438-AC6C-49E9-ABE1-EADDD8E10B1F}" type="presParOf" srcId="{2AAAD365-6A20-479F-8D04-6BB2D712AFB5}" destId="{523D4BE7-4880-4DCD-875C-474FB30E6460}" srcOrd="3" destOrd="0" presId="urn:microsoft.com/office/officeart/2018/5/layout/IconLeafLabelList"/>
    <dgm:cxn modelId="{CB63954E-C01C-4088-834E-AD84746A3FCB}" type="presParOf" srcId="{2AAAD365-6A20-479F-8D04-6BB2D712AFB5}" destId="{00AB9124-6DBD-46A1-B2F6-1149EC653B7C}" srcOrd="4" destOrd="0" presId="urn:microsoft.com/office/officeart/2018/5/layout/IconLeafLabelList"/>
    <dgm:cxn modelId="{257D5384-0302-4461-915D-79D5FCD5B714}" type="presParOf" srcId="{00AB9124-6DBD-46A1-B2F6-1149EC653B7C}" destId="{C2F15470-5961-405C-BDC8-933FC4A365A2}" srcOrd="0" destOrd="0" presId="urn:microsoft.com/office/officeart/2018/5/layout/IconLeafLabelList"/>
    <dgm:cxn modelId="{133B0538-76B1-49B3-AA67-3C4B03EDCC14}" type="presParOf" srcId="{00AB9124-6DBD-46A1-B2F6-1149EC653B7C}" destId="{8C09B33B-E866-4FA4-B9C0-97F8D12E5677}" srcOrd="1" destOrd="0" presId="urn:microsoft.com/office/officeart/2018/5/layout/IconLeafLabelList"/>
    <dgm:cxn modelId="{B7FCCB27-97F9-4AA1-A001-D6BB68AEB6C1}" type="presParOf" srcId="{00AB9124-6DBD-46A1-B2F6-1149EC653B7C}" destId="{BBBDDEB9-1F14-438C-AD44-A999FD218CDD}" srcOrd="2" destOrd="0" presId="urn:microsoft.com/office/officeart/2018/5/layout/IconLeafLabelList"/>
    <dgm:cxn modelId="{8030DE71-1775-4E00-9CC3-470453CA0065}" type="presParOf" srcId="{00AB9124-6DBD-46A1-B2F6-1149EC653B7C}" destId="{0DE7C174-D82B-4262-8233-6A8FE5133866}" srcOrd="3" destOrd="0" presId="urn:microsoft.com/office/officeart/2018/5/layout/IconLeafLabelList"/>
    <dgm:cxn modelId="{45A39228-FBDA-4718-A40D-2598BB4DD50F}" type="presParOf" srcId="{2AAAD365-6A20-479F-8D04-6BB2D712AFB5}" destId="{0388F36D-83E8-4F62-A36B-80416EFD97DF}" srcOrd="5" destOrd="0" presId="urn:microsoft.com/office/officeart/2018/5/layout/IconLeafLabelList"/>
    <dgm:cxn modelId="{BBCA9763-959B-4B3B-A8DD-DBD940029498}" type="presParOf" srcId="{2AAAD365-6A20-479F-8D04-6BB2D712AFB5}" destId="{0543CDCF-EF1D-4C02-97B3-7175D4DAD3F5}" srcOrd="6" destOrd="0" presId="urn:microsoft.com/office/officeart/2018/5/layout/IconLeafLabelList"/>
    <dgm:cxn modelId="{0E9CF072-C326-4D42-8A4F-A992C6171AF7}" type="presParOf" srcId="{0543CDCF-EF1D-4C02-97B3-7175D4DAD3F5}" destId="{D951C94B-540A-429E-B5F0-3E71873D8E3D}" srcOrd="0" destOrd="0" presId="urn:microsoft.com/office/officeart/2018/5/layout/IconLeafLabelList"/>
    <dgm:cxn modelId="{BC8EA07E-2192-4630-A129-1A35E2B3D4AA}" type="presParOf" srcId="{0543CDCF-EF1D-4C02-97B3-7175D4DAD3F5}" destId="{03FB6077-4567-489A-BC12-02832F5974AB}" srcOrd="1" destOrd="0" presId="urn:microsoft.com/office/officeart/2018/5/layout/IconLeafLabelList"/>
    <dgm:cxn modelId="{0EB62B52-F101-4A36-BD9D-EC5CA1F4B5EB}" type="presParOf" srcId="{0543CDCF-EF1D-4C02-97B3-7175D4DAD3F5}" destId="{73AA83A5-9FC2-4A53-9AB2-42767BC9CE60}" srcOrd="2" destOrd="0" presId="urn:microsoft.com/office/officeart/2018/5/layout/IconLeafLabelList"/>
    <dgm:cxn modelId="{2406ADBD-8290-4A0E-9F90-9D00625163D1}" type="presParOf" srcId="{0543CDCF-EF1D-4C02-97B3-7175D4DAD3F5}" destId="{311B3DAC-0355-4501-AAF7-16AE82BF392A}" srcOrd="3" destOrd="0" presId="urn:microsoft.com/office/officeart/2018/5/layout/IconLeafLabelList"/>
    <dgm:cxn modelId="{2384C7FF-7F53-46E0-9FB2-08A790F4DF52}" type="presParOf" srcId="{2AAAD365-6A20-479F-8D04-6BB2D712AFB5}" destId="{32648A09-C0EC-41E5-8CAA-807291681490}" srcOrd="7" destOrd="0" presId="urn:microsoft.com/office/officeart/2018/5/layout/IconLeafLabelList"/>
    <dgm:cxn modelId="{53F7273C-0F4D-4B6E-8473-50AC32298382}" type="presParOf" srcId="{2AAAD365-6A20-479F-8D04-6BB2D712AFB5}" destId="{0A0A824A-BB8A-4C8C-816D-9840DF2DE19D}" srcOrd="8" destOrd="0" presId="urn:microsoft.com/office/officeart/2018/5/layout/IconLeafLabelList"/>
    <dgm:cxn modelId="{2DFFC136-A020-418D-9AA0-882D9EBD63A0}" type="presParOf" srcId="{0A0A824A-BB8A-4C8C-816D-9840DF2DE19D}" destId="{8A13293A-6E16-46E0-A852-578CBE5492FF}" srcOrd="0" destOrd="0" presId="urn:microsoft.com/office/officeart/2018/5/layout/IconLeafLabelList"/>
    <dgm:cxn modelId="{A7B06CF9-9462-4525-B3D5-1FAB14F7B1AA}" type="presParOf" srcId="{0A0A824A-BB8A-4C8C-816D-9840DF2DE19D}" destId="{D41A6E54-04A0-42EF-9B3C-8E865568BBA8}" srcOrd="1" destOrd="0" presId="urn:microsoft.com/office/officeart/2018/5/layout/IconLeafLabelList"/>
    <dgm:cxn modelId="{F64051B7-8921-492D-905C-EB21C3C3916C}" type="presParOf" srcId="{0A0A824A-BB8A-4C8C-816D-9840DF2DE19D}" destId="{03FB018D-25BC-4576-8D7D-4E7CE22FABCD}" srcOrd="2" destOrd="0" presId="urn:microsoft.com/office/officeart/2018/5/layout/IconLeafLabelList"/>
    <dgm:cxn modelId="{F4875D76-4093-4190-A20C-BCA1E50CC887}" type="presParOf" srcId="{0A0A824A-BB8A-4C8C-816D-9840DF2DE19D}" destId="{CCB2B5C3-FDD4-47E3-A2EF-A0789B132C2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6BE36-9268-4E06-826A-56CC1736FB39}">
      <dsp:nvSpPr>
        <dsp:cNvPr id="0" name=""/>
        <dsp:cNvSpPr/>
      </dsp:nvSpPr>
      <dsp:spPr>
        <a:xfrm>
          <a:off x="342011" y="619123"/>
          <a:ext cx="1059398" cy="1059398"/>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F7525-A326-45E2-BA6C-510E65E1D415}">
      <dsp:nvSpPr>
        <dsp:cNvPr id="0" name=""/>
        <dsp:cNvSpPr/>
      </dsp:nvSpPr>
      <dsp:spPr>
        <a:xfrm>
          <a:off x="567785" y="844896"/>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D8A06C-6F4B-479C-ABEE-92F67D822C7C}">
      <dsp:nvSpPr>
        <dsp:cNvPr id="0" name=""/>
        <dsp:cNvSpPr/>
      </dsp:nvSpPr>
      <dsp:spPr>
        <a:xfrm>
          <a:off x="3351" y="2008498"/>
          <a:ext cx="1736718" cy="759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Build a machine learning model to detect fraudulent transactions.</a:t>
          </a:r>
          <a:endParaRPr lang="en-US" sz="1100" kern="1200"/>
        </a:p>
      </dsp:txBody>
      <dsp:txXfrm>
        <a:off x="3351" y="2008498"/>
        <a:ext cx="1736718" cy="759814"/>
      </dsp:txXfrm>
    </dsp:sp>
    <dsp:sp modelId="{4FCA9C44-6E9B-4826-8801-76A379F99577}">
      <dsp:nvSpPr>
        <dsp:cNvPr id="0" name=""/>
        <dsp:cNvSpPr/>
      </dsp:nvSpPr>
      <dsp:spPr>
        <a:xfrm>
          <a:off x="2382656" y="619123"/>
          <a:ext cx="1059398" cy="1059398"/>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BDFA3-C51B-428F-B99B-DC193B80415D}">
      <dsp:nvSpPr>
        <dsp:cNvPr id="0" name=""/>
        <dsp:cNvSpPr/>
      </dsp:nvSpPr>
      <dsp:spPr>
        <a:xfrm>
          <a:off x="2608429" y="844896"/>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292F49-C500-46F5-9D43-90FCF55E4961}">
      <dsp:nvSpPr>
        <dsp:cNvPr id="0" name=""/>
        <dsp:cNvSpPr/>
      </dsp:nvSpPr>
      <dsp:spPr>
        <a:xfrm>
          <a:off x="2043996" y="2008498"/>
          <a:ext cx="1736718" cy="759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Handle the class imbalance between fraudulent and non-fraudulent transactions.</a:t>
          </a:r>
          <a:endParaRPr lang="en-US" sz="1100" kern="1200"/>
        </a:p>
      </dsp:txBody>
      <dsp:txXfrm>
        <a:off x="2043996" y="2008498"/>
        <a:ext cx="1736718" cy="759814"/>
      </dsp:txXfrm>
    </dsp:sp>
    <dsp:sp modelId="{C2F15470-5961-405C-BDC8-933FC4A365A2}">
      <dsp:nvSpPr>
        <dsp:cNvPr id="0" name=""/>
        <dsp:cNvSpPr/>
      </dsp:nvSpPr>
      <dsp:spPr>
        <a:xfrm>
          <a:off x="4423300" y="619123"/>
          <a:ext cx="1059398" cy="1059398"/>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09B33B-E866-4FA4-B9C0-97F8D12E5677}">
      <dsp:nvSpPr>
        <dsp:cNvPr id="0" name=""/>
        <dsp:cNvSpPr/>
      </dsp:nvSpPr>
      <dsp:spPr>
        <a:xfrm>
          <a:off x="4649074" y="844896"/>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E7C174-D82B-4262-8233-6A8FE5133866}">
      <dsp:nvSpPr>
        <dsp:cNvPr id="0" name=""/>
        <dsp:cNvSpPr/>
      </dsp:nvSpPr>
      <dsp:spPr>
        <a:xfrm>
          <a:off x="4084640" y="2008498"/>
          <a:ext cx="1736718" cy="759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a:t>Evaluate model performance using precision, recall, F1-score, and AUC-ROC metrics.</a:t>
          </a:r>
          <a:endParaRPr lang="en-US" sz="1100" kern="1200" dirty="0"/>
        </a:p>
      </dsp:txBody>
      <dsp:txXfrm>
        <a:off x="4084640" y="2008498"/>
        <a:ext cx="1736718" cy="759814"/>
      </dsp:txXfrm>
    </dsp:sp>
    <dsp:sp modelId="{D951C94B-540A-429E-B5F0-3E71873D8E3D}">
      <dsp:nvSpPr>
        <dsp:cNvPr id="0" name=""/>
        <dsp:cNvSpPr/>
      </dsp:nvSpPr>
      <dsp:spPr>
        <a:xfrm>
          <a:off x="6463945" y="619123"/>
          <a:ext cx="1059398" cy="1059398"/>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B6077-4567-489A-BC12-02832F5974AB}">
      <dsp:nvSpPr>
        <dsp:cNvPr id="0" name=""/>
        <dsp:cNvSpPr/>
      </dsp:nvSpPr>
      <dsp:spPr>
        <a:xfrm>
          <a:off x="6689718" y="844896"/>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1B3DAC-0355-4501-AAF7-16AE82BF392A}">
      <dsp:nvSpPr>
        <dsp:cNvPr id="0" name=""/>
        <dsp:cNvSpPr/>
      </dsp:nvSpPr>
      <dsp:spPr>
        <a:xfrm>
          <a:off x="6125285" y="2008498"/>
          <a:ext cx="1736718" cy="759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Provide insights into key features that contribute to fraud detection.</a:t>
          </a:r>
          <a:endParaRPr lang="en-US" sz="1100" kern="1200"/>
        </a:p>
      </dsp:txBody>
      <dsp:txXfrm>
        <a:off x="6125285" y="2008498"/>
        <a:ext cx="1736718" cy="759814"/>
      </dsp:txXfrm>
    </dsp:sp>
    <dsp:sp modelId="{8A13293A-6E16-46E0-A852-578CBE5492FF}">
      <dsp:nvSpPr>
        <dsp:cNvPr id="0" name=""/>
        <dsp:cNvSpPr/>
      </dsp:nvSpPr>
      <dsp:spPr>
        <a:xfrm>
          <a:off x="8504589" y="619123"/>
          <a:ext cx="1059398" cy="1059398"/>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A6E54-04A0-42EF-9B3C-8E865568BBA8}">
      <dsp:nvSpPr>
        <dsp:cNvPr id="0" name=""/>
        <dsp:cNvSpPr/>
      </dsp:nvSpPr>
      <dsp:spPr>
        <a:xfrm>
          <a:off x="8730363" y="844896"/>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CB2B5C3-FDD4-47E3-A2EF-A0789B132C23}">
      <dsp:nvSpPr>
        <dsp:cNvPr id="0" name=""/>
        <dsp:cNvSpPr/>
      </dsp:nvSpPr>
      <dsp:spPr>
        <a:xfrm>
          <a:off x="8165929" y="2008498"/>
          <a:ext cx="1736718" cy="759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Use threshold tuning to enhance the model's ability to detect fraud with minimal false positives.</a:t>
          </a:r>
          <a:endParaRPr lang="en-US" sz="1100" kern="1200"/>
        </a:p>
      </dsp:txBody>
      <dsp:txXfrm>
        <a:off x="8165929" y="2008498"/>
        <a:ext cx="1736718" cy="75981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3D0F-144E-FA4B-BC6F-D9D793D67702}" type="datetimeFigureOut">
              <a:rPr lang="en-US" smtClean="0"/>
              <a:t>9/18/24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D3A7FA-274D-3243-9748-E891760605E2}" type="slidenum">
              <a:rPr lang="en-US" smtClean="0"/>
              <a:t>‹#›</a:t>
            </a:fld>
            <a:endParaRPr lang="en-US"/>
          </a:p>
        </p:txBody>
      </p:sp>
    </p:spTree>
    <p:extLst>
      <p:ext uri="{BB962C8B-B14F-4D97-AF65-F5344CB8AC3E}">
        <p14:creationId xmlns:p14="http://schemas.microsoft.com/office/powerpoint/2010/main" val="58822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3A7FA-274D-3243-9748-E891760605E2}" type="slidenum">
              <a:rPr lang="en-US" smtClean="0"/>
              <a:t>4</a:t>
            </a:fld>
            <a:endParaRPr lang="en-US"/>
          </a:p>
        </p:txBody>
      </p:sp>
    </p:spTree>
    <p:extLst>
      <p:ext uri="{BB962C8B-B14F-4D97-AF65-F5344CB8AC3E}">
        <p14:creationId xmlns:p14="http://schemas.microsoft.com/office/powerpoint/2010/main" val="21909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Both </a:t>
            </a:r>
            <a:r>
              <a:rPr lang="en-US" b="1" i="0" u="none" strike="noStrike" dirty="0" err="1">
                <a:solidFill>
                  <a:srgbClr val="000000"/>
                </a:solidFill>
                <a:effectLst/>
              </a:rPr>
              <a:t>XGBoost</a:t>
            </a:r>
            <a:r>
              <a:rPr lang="en-US" b="0" i="0" u="none" strike="noStrike" dirty="0">
                <a:solidFill>
                  <a:srgbClr val="000000"/>
                </a:solidFill>
                <a:effectLst/>
                <a:latin typeface="-webkit-standard"/>
              </a:rPr>
              <a:t> and </a:t>
            </a:r>
            <a:r>
              <a:rPr lang="en-US" b="1" i="0" u="none" strike="noStrike" dirty="0">
                <a:solidFill>
                  <a:srgbClr val="000000"/>
                </a:solidFill>
                <a:effectLst/>
              </a:rPr>
              <a:t>Gradient Boosting</a:t>
            </a:r>
            <a:r>
              <a:rPr lang="en-US" b="0" i="0" u="none" strike="noStrike" dirty="0">
                <a:solidFill>
                  <a:srgbClr val="000000"/>
                </a:solidFill>
                <a:effectLst/>
                <a:latin typeface="-webkit-standard"/>
              </a:rPr>
              <a:t> are advanced tree-based algorithms that iteratively improve predictions. They can capture more complex patterns in the data than simpler models like Logistic Regression or Random Forest.</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Similar to Random Forest, </a:t>
            </a:r>
            <a:r>
              <a:rPr lang="en-US" b="1" i="0" u="none" strike="noStrike" dirty="0" err="1">
                <a:solidFill>
                  <a:srgbClr val="000000"/>
                </a:solidFill>
                <a:effectLst/>
              </a:rPr>
              <a:t>XGBoost</a:t>
            </a:r>
            <a:r>
              <a:rPr lang="en-US" b="0" i="0" u="none" strike="noStrike" dirty="0">
                <a:solidFill>
                  <a:srgbClr val="000000"/>
                </a:solidFill>
                <a:effectLst/>
                <a:latin typeface="-webkit-standard"/>
              </a:rPr>
              <a:t> and </a:t>
            </a:r>
            <a:r>
              <a:rPr lang="en-US" b="1" i="0" u="none" strike="noStrike" dirty="0">
                <a:solidFill>
                  <a:srgbClr val="000000"/>
                </a:solidFill>
                <a:effectLst/>
              </a:rPr>
              <a:t>Gradient Boosting</a:t>
            </a:r>
            <a:r>
              <a:rPr lang="en-US" b="0" i="0" u="none" strike="noStrike" dirty="0">
                <a:solidFill>
                  <a:srgbClr val="000000"/>
                </a:solidFill>
                <a:effectLst/>
                <a:latin typeface="-webkit-standard"/>
              </a:rPr>
              <a:t> provide insights into the importance of various features in the dataset. These insights can help understand which features are critical for predicting fraud.</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Exploring </a:t>
            </a:r>
            <a:r>
              <a:rPr lang="en-US" b="1" i="0" u="none" strike="noStrike" dirty="0" err="1">
                <a:solidFill>
                  <a:srgbClr val="000000"/>
                </a:solidFill>
                <a:effectLst/>
              </a:rPr>
              <a:t>XGBoost</a:t>
            </a:r>
            <a:r>
              <a:rPr lang="en-US" b="0" i="0" u="none" strike="noStrike" dirty="0">
                <a:solidFill>
                  <a:srgbClr val="000000"/>
                </a:solidFill>
                <a:effectLst/>
                <a:latin typeface="-webkit-standard"/>
              </a:rPr>
              <a:t> and </a:t>
            </a:r>
            <a:r>
              <a:rPr lang="en-US" b="1" i="0" u="none" strike="noStrike" dirty="0">
                <a:solidFill>
                  <a:srgbClr val="000000"/>
                </a:solidFill>
                <a:effectLst/>
              </a:rPr>
              <a:t>Gradient Boosting</a:t>
            </a:r>
            <a:r>
              <a:rPr lang="en-US" b="0" i="0" u="none" strike="noStrike" dirty="0">
                <a:solidFill>
                  <a:srgbClr val="000000"/>
                </a:solidFill>
                <a:effectLst/>
                <a:latin typeface="-webkit-standard"/>
              </a:rPr>
              <a:t> allows you to leverage more advanced techniques that can lead to more accurate predictions, better handling of imbalanced data, and deeper insights into the features driving the results. These models can help you refine your fraud detection system and improve operational efficiency.</a:t>
            </a:r>
            <a:endParaRPr lang="en-US" dirty="0"/>
          </a:p>
        </p:txBody>
      </p:sp>
      <p:sp>
        <p:nvSpPr>
          <p:cNvPr id="4" name="Slide Number Placeholder 3"/>
          <p:cNvSpPr>
            <a:spLocks noGrp="1"/>
          </p:cNvSpPr>
          <p:nvPr>
            <p:ph type="sldNum" sz="quarter" idx="5"/>
          </p:nvPr>
        </p:nvSpPr>
        <p:spPr/>
        <p:txBody>
          <a:bodyPr/>
          <a:lstStyle/>
          <a:p>
            <a:fld id="{0BD3A7FA-274D-3243-9748-E891760605E2}" type="slidenum">
              <a:rPr lang="en-US" smtClean="0"/>
              <a:t>14</a:t>
            </a:fld>
            <a:endParaRPr lang="en-US"/>
          </a:p>
        </p:txBody>
      </p:sp>
    </p:spTree>
    <p:extLst>
      <p:ext uri="{BB962C8B-B14F-4D97-AF65-F5344CB8AC3E}">
        <p14:creationId xmlns:p14="http://schemas.microsoft.com/office/powerpoint/2010/main" val="2570115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3A7FA-274D-3243-9748-E891760605E2}" type="slidenum">
              <a:rPr lang="en-US" smtClean="0"/>
              <a:t>23</a:t>
            </a:fld>
            <a:endParaRPr lang="en-US"/>
          </a:p>
        </p:txBody>
      </p:sp>
    </p:spTree>
    <p:extLst>
      <p:ext uri="{BB962C8B-B14F-4D97-AF65-F5344CB8AC3E}">
        <p14:creationId xmlns:p14="http://schemas.microsoft.com/office/powerpoint/2010/main" val="151119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3A7FA-274D-3243-9748-E891760605E2}" type="slidenum">
              <a:rPr lang="en-US" smtClean="0"/>
              <a:t>25</a:t>
            </a:fld>
            <a:endParaRPr lang="en-US"/>
          </a:p>
        </p:txBody>
      </p:sp>
    </p:spTree>
    <p:extLst>
      <p:ext uri="{BB962C8B-B14F-4D97-AF65-F5344CB8AC3E}">
        <p14:creationId xmlns:p14="http://schemas.microsoft.com/office/powerpoint/2010/main" val="3338789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The dataset contains approximately </a:t>
            </a:r>
            <a:r>
              <a:rPr lang="en-US" b="1" i="0" u="none" strike="noStrike" dirty="0">
                <a:solidFill>
                  <a:srgbClr val="000000"/>
                </a:solidFill>
                <a:effectLst/>
              </a:rPr>
              <a:t>150,000 transactions</a:t>
            </a:r>
            <a:r>
              <a:rPr lang="en-US" b="0" i="0" u="none" strike="noStrike" dirty="0">
                <a:solidFill>
                  <a:srgbClr val="000000"/>
                </a:solidFill>
                <a:effectLst/>
                <a:latin typeface="-webkit-standard"/>
              </a:rPr>
              <a:t> and </a:t>
            </a:r>
            <a:r>
              <a:rPr lang="en-US" b="1" i="0" u="none" strike="noStrike" dirty="0">
                <a:solidFill>
                  <a:srgbClr val="000000"/>
                </a:solidFill>
                <a:effectLst/>
              </a:rPr>
              <a:t>18 columns</a:t>
            </a:r>
            <a:r>
              <a:rPr lang="en-US" b="0" i="0" u="none" strike="noStrike" dirty="0">
                <a:solidFill>
                  <a:srgbClr val="000000"/>
                </a:solidFill>
                <a:effectLst/>
                <a:latin typeface="-webkit-standard"/>
              </a:rPr>
              <a:t>, including features like </a:t>
            </a:r>
            <a:r>
              <a:rPr lang="en-US" dirty="0"/>
              <a:t>Amount</a:t>
            </a:r>
            <a:r>
              <a:rPr lang="en-US" b="0" i="0" u="none" strike="noStrike" dirty="0">
                <a:solidFill>
                  <a:srgbClr val="000000"/>
                </a:solidFill>
                <a:effectLst/>
                <a:latin typeface="-webkit-standard"/>
              </a:rPr>
              <a:t>, </a:t>
            </a:r>
            <a:r>
              <a:rPr lang="en-US" dirty="0"/>
              <a:t>Merchant</a:t>
            </a:r>
            <a:r>
              <a:rPr lang="en-US" b="0" i="0" u="none" strike="noStrike" dirty="0">
                <a:solidFill>
                  <a:srgbClr val="000000"/>
                </a:solidFill>
                <a:effectLst/>
                <a:latin typeface="-webkit-standard"/>
              </a:rPr>
              <a:t>, </a:t>
            </a:r>
            <a:r>
              <a:rPr lang="en-US" dirty="0"/>
              <a:t>Category</a:t>
            </a:r>
            <a:r>
              <a:rPr lang="en-US" b="0" i="0" u="none" strike="noStrike" dirty="0">
                <a:solidFill>
                  <a:srgbClr val="000000"/>
                </a:solidFill>
                <a:effectLst/>
                <a:latin typeface="-webkit-standard"/>
              </a:rPr>
              <a:t>, </a:t>
            </a:r>
            <a:r>
              <a:rPr lang="en-US" dirty="0"/>
              <a:t>State</a:t>
            </a:r>
            <a:r>
              <a:rPr lang="en-US" b="0" i="0" u="none" strike="noStrike" dirty="0">
                <a:solidFill>
                  <a:srgbClr val="000000"/>
                </a:solidFill>
                <a:effectLst/>
                <a:latin typeface="-webkit-standard"/>
              </a:rPr>
              <a:t>, </a:t>
            </a:r>
            <a:r>
              <a:rPr lang="en-US" dirty="0"/>
              <a:t>City</a:t>
            </a:r>
            <a:r>
              <a:rPr lang="en-US" b="0" i="0" u="none" strike="noStrike" dirty="0">
                <a:solidFill>
                  <a:srgbClr val="000000"/>
                </a:solidFill>
                <a:effectLst/>
                <a:latin typeface="-webkit-standard"/>
              </a:rPr>
              <a:t>, and </a:t>
            </a:r>
            <a:r>
              <a:rPr lang="en-US" dirty="0"/>
              <a:t>Transaction Time</a:t>
            </a:r>
            <a:r>
              <a:rPr lang="en-US" b="0" i="0" u="none" strike="noStrike" dirty="0">
                <a:solidFill>
                  <a:srgbClr val="000000"/>
                </a:solidFill>
                <a:effectLst/>
                <a:latin typeface="-webkit-standard"/>
              </a:rPr>
              <a:t>.</a:t>
            </a:r>
            <a:endParaRPr lang="en-US" dirty="0"/>
          </a:p>
        </p:txBody>
      </p:sp>
      <p:sp>
        <p:nvSpPr>
          <p:cNvPr id="4" name="Slide Number Placeholder 3"/>
          <p:cNvSpPr>
            <a:spLocks noGrp="1"/>
          </p:cNvSpPr>
          <p:nvPr>
            <p:ph type="sldNum" sz="quarter" idx="5"/>
          </p:nvPr>
        </p:nvSpPr>
        <p:spPr/>
        <p:txBody>
          <a:bodyPr/>
          <a:lstStyle/>
          <a:p>
            <a:fld id="{0BD3A7FA-274D-3243-9748-E891760605E2}" type="slidenum">
              <a:rPr lang="en-US" smtClean="0"/>
              <a:t>6</a:t>
            </a:fld>
            <a:endParaRPr lang="en-US"/>
          </a:p>
        </p:txBody>
      </p:sp>
    </p:spTree>
    <p:extLst>
      <p:ext uri="{BB962C8B-B14F-4D97-AF65-F5344CB8AC3E}">
        <p14:creationId xmlns:p14="http://schemas.microsoft.com/office/powerpoint/2010/main" val="117383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Pam is next</a:t>
            </a:r>
          </a:p>
        </p:txBody>
      </p:sp>
      <p:sp>
        <p:nvSpPr>
          <p:cNvPr id="4" name="Slide Number Placeholder 3"/>
          <p:cNvSpPr>
            <a:spLocks noGrp="1"/>
          </p:cNvSpPr>
          <p:nvPr>
            <p:ph type="sldNum" sz="quarter" idx="5"/>
          </p:nvPr>
        </p:nvSpPr>
        <p:spPr/>
        <p:txBody>
          <a:bodyPr/>
          <a:lstStyle/>
          <a:p>
            <a:fld id="{0BD3A7FA-274D-3243-9748-E891760605E2}" type="slidenum">
              <a:rPr lang="en-US" smtClean="0"/>
              <a:t>7</a:t>
            </a:fld>
            <a:endParaRPr lang="en-US"/>
          </a:p>
        </p:txBody>
      </p:sp>
    </p:spTree>
    <p:extLst>
      <p:ext uri="{BB962C8B-B14F-4D97-AF65-F5344CB8AC3E}">
        <p14:creationId xmlns:p14="http://schemas.microsoft.com/office/powerpoint/2010/main" val="2016403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3A7FA-274D-3243-9748-E891760605E2}" type="slidenum">
              <a:rPr lang="en-US" smtClean="0"/>
              <a:t>8</a:t>
            </a:fld>
            <a:endParaRPr lang="en-US"/>
          </a:p>
        </p:txBody>
      </p:sp>
    </p:spTree>
    <p:extLst>
      <p:ext uri="{BB962C8B-B14F-4D97-AF65-F5344CB8AC3E}">
        <p14:creationId xmlns:p14="http://schemas.microsoft.com/office/powerpoint/2010/main" val="274599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3A7FA-274D-3243-9748-E891760605E2}" type="slidenum">
              <a:rPr lang="en-US" smtClean="0"/>
              <a:t>9</a:t>
            </a:fld>
            <a:endParaRPr lang="en-US"/>
          </a:p>
        </p:txBody>
      </p:sp>
    </p:spTree>
    <p:extLst>
      <p:ext uri="{BB962C8B-B14F-4D97-AF65-F5344CB8AC3E}">
        <p14:creationId xmlns:p14="http://schemas.microsoft.com/office/powerpoint/2010/main" val="2679592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r>
              <a:rPr lang="en-US" b="1" i="0" u="none" strike="noStrike" dirty="0">
                <a:solidFill>
                  <a:srgbClr val="000000"/>
                </a:solidFill>
                <a:effectLst/>
              </a:rPr>
              <a:t>Recall</a:t>
            </a:r>
            <a:r>
              <a:rPr lang="en-US" b="0" i="0" u="none" strike="noStrike" dirty="0">
                <a:solidFill>
                  <a:srgbClr val="000000"/>
                </a:solidFill>
                <a:effectLst/>
              </a:rPr>
              <a:t>, also known as </a:t>
            </a:r>
            <a:r>
              <a:rPr lang="en-US" b="1" i="0" u="none" strike="noStrike" dirty="0">
                <a:solidFill>
                  <a:srgbClr val="000000"/>
                </a:solidFill>
                <a:effectLst/>
              </a:rPr>
              <a:t>sensitivity</a:t>
            </a:r>
            <a:r>
              <a:rPr lang="en-US" b="0" i="0" u="none" strike="noStrike" dirty="0">
                <a:solidFill>
                  <a:srgbClr val="000000"/>
                </a:solidFill>
                <a:effectLst/>
              </a:rPr>
              <a:t> or </a:t>
            </a:r>
            <a:r>
              <a:rPr lang="en-US" b="1" i="0" u="none" strike="noStrike" dirty="0">
                <a:solidFill>
                  <a:srgbClr val="000000"/>
                </a:solidFill>
                <a:effectLst/>
              </a:rPr>
              <a:t>true positive rate</a:t>
            </a:r>
            <a:r>
              <a:rPr lang="en-US" b="0" i="0" u="none" strike="noStrike" dirty="0">
                <a:solidFill>
                  <a:srgbClr val="000000"/>
                </a:solidFill>
                <a:effectLst/>
              </a:rPr>
              <a:t>, measures how well a model correctly identifies positive instances (in your case, fraud). It answers the question:</a:t>
            </a:r>
          </a:p>
          <a:p>
            <a:pPr lvl="1" algn="l"/>
            <a:r>
              <a:rPr lang="en-US" b="1" i="0" u="none" strike="noStrike" dirty="0">
                <a:solidFill>
                  <a:srgbClr val="000000"/>
                </a:solidFill>
                <a:effectLst/>
              </a:rPr>
              <a:t>Of all the actual fraud cases, how many did the model correctly identify as fraud?</a:t>
            </a:r>
          </a:p>
          <a:p>
            <a:pPr lvl="1" algn="l"/>
            <a:r>
              <a:rPr lang="en-US" b="0" i="0" u="none" strike="noStrike" dirty="0">
                <a:solidFill>
                  <a:srgbClr val="000000"/>
                </a:solidFill>
                <a:effectLst/>
                <a:latin typeface="-webkit-standard"/>
              </a:rPr>
              <a:t>In fraud detection, </a:t>
            </a:r>
            <a:r>
              <a:rPr lang="en-US" b="1" i="0" u="none" strike="noStrike" dirty="0">
                <a:solidFill>
                  <a:srgbClr val="000000"/>
                </a:solidFill>
                <a:effectLst/>
              </a:rPr>
              <a:t>recall</a:t>
            </a:r>
            <a:r>
              <a:rPr lang="en-US" b="0" i="0" u="none" strike="noStrike" dirty="0">
                <a:solidFill>
                  <a:srgbClr val="000000"/>
                </a:solidFill>
                <a:effectLst/>
                <a:latin typeface="-webkit-standard"/>
              </a:rPr>
              <a:t> is crucial because missing actual fraud cases (false negatives) could have significant consequences. You want a model with high recall to ensure you catch as many fraudulent transactions as possible.</a:t>
            </a:r>
          </a:p>
          <a:p>
            <a:pPr lvl="1" algn="l"/>
            <a:endParaRPr lang="en-US" b="0" i="0" u="none" strike="noStrike" dirty="0">
              <a:solidFill>
                <a:srgbClr val="000000"/>
              </a:solidFill>
              <a:effectLst/>
              <a:latin typeface="-webkit-standard"/>
            </a:endParaRPr>
          </a:p>
          <a:p>
            <a:pPr lvl="1" algn="l"/>
            <a:r>
              <a:rPr lang="en-US" b="0" i="0" u="none" strike="noStrike" dirty="0">
                <a:solidFill>
                  <a:srgbClr val="000000"/>
                </a:solidFill>
                <a:effectLst/>
                <a:latin typeface="-webkit-standard"/>
              </a:rPr>
              <a:t>The </a:t>
            </a:r>
            <a:r>
              <a:rPr lang="en-US" b="1" i="0" u="none" strike="noStrike" dirty="0">
                <a:solidFill>
                  <a:srgbClr val="000000"/>
                </a:solidFill>
                <a:effectLst/>
              </a:rPr>
              <a:t>F1-score</a:t>
            </a:r>
            <a:r>
              <a:rPr lang="en-US" b="0" i="0" u="none" strike="noStrike" dirty="0">
                <a:solidFill>
                  <a:srgbClr val="000000"/>
                </a:solidFill>
                <a:effectLst/>
                <a:latin typeface="-webkit-standard"/>
              </a:rPr>
              <a:t> is a metric that combines both </a:t>
            </a:r>
            <a:r>
              <a:rPr lang="en-US" b="1" i="0" u="none" strike="noStrike" dirty="0">
                <a:solidFill>
                  <a:srgbClr val="000000"/>
                </a:solidFill>
                <a:effectLst/>
              </a:rPr>
              <a:t>precision</a:t>
            </a:r>
            <a:r>
              <a:rPr lang="en-US" b="0" i="0" u="none" strike="noStrike" dirty="0">
                <a:solidFill>
                  <a:srgbClr val="000000"/>
                </a:solidFill>
                <a:effectLst/>
                <a:latin typeface="-webkit-standard"/>
              </a:rPr>
              <a:t> and </a:t>
            </a:r>
            <a:r>
              <a:rPr lang="en-US" b="1" i="0" u="none" strike="noStrike" dirty="0">
                <a:solidFill>
                  <a:srgbClr val="000000"/>
                </a:solidFill>
                <a:effectLst/>
              </a:rPr>
              <a:t>recall</a:t>
            </a:r>
            <a:r>
              <a:rPr lang="en-US" b="0" i="0" u="none" strike="noStrike" dirty="0">
                <a:solidFill>
                  <a:srgbClr val="000000"/>
                </a:solidFill>
                <a:effectLst/>
                <a:latin typeface="-webkit-standard"/>
              </a:rPr>
              <a:t> into a single value to give a balanced measure of a model's performance, especially when dealing with imbalanced datasets like fraud detection.</a:t>
            </a:r>
            <a:endParaRPr lang="en-US" b="0" i="0" u="none" strike="noStrike" dirty="0">
              <a:solidFill>
                <a:srgbClr val="000000"/>
              </a:solidFill>
              <a:effectLst/>
            </a:endParaRPr>
          </a:p>
          <a:p>
            <a:pPr lvl="1" algn="l"/>
            <a:r>
              <a:rPr lang="en-US" b="1" i="0" u="none" strike="noStrike" dirty="0">
                <a:solidFill>
                  <a:srgbClr val="000000"/>
                </a:solidFill>
                <a:effectLst/>
              </a:rPr>
              <a:t>What It Measures:</a:t>
            </a:r>
          </a:p>
          <a:p>
            <a:pPr lvl="1" algn="l">
              <a:buFont typeface="Arial" panose="020B0604020202020204" pitchFamily="34" charset="0"/>
              <a:buChar char="•"/>
            </a:pPr>
            <a:r>
              <a:rPr lang="en-US" b="1" i="0" u="none" strike="noStrike" dirty="0">
                <a:solidFill>
                  <a:srgbClr val="000000"/>
                </a:solidFill>
                <a:effectLst/>
              </a:rPr>
              <a:t>Precision</a:t>
            </a:r>
            <a:r>
              <a:rPr lang="en-US" b="0" i="0" u="none" strike="noStrike" dirty="0">
                <a:solidFill>
                  <a:srgbClr val="000000"/>
                </a:solidFill>
                <a:effectLst/>
              </a:rPr>
              <a:t>: How many of the predicted fraud cases were actually fraud.</a:t>
            </a:r>
          </a:p>
          <a:p>
            <a:pPr lvl="1" algn="l">
              <a:buFont typeface="Arial" panose="020B0604020202020204" pitchFamily="34" charset="0"/>
              <a:buChar char="•"/>
            </a:pPr>
            <a:r>
              <a:rPr lang="en-US" b="1" i="0" u="none" strike="noStrike" dirty="0">
                <a:solidFill>
                  <a:srgbClr val="000000"/>
                </a:solidFill>
                <a:effectLst/>
              </a:rPr>
              <a:t>Recall</a:t>
            </a:r>
            <a:r>
              <a:rPr lang="en-US" b="0" i="0" u="none" strike="noStrike" dirty="0">
                <a:solidFill>
                  <a:srgbClr val="000000"/>
                </a:solidFill>
                <a:effectLst/>
              </a:rPr>
              <a:t>: How many of the actual fraud cases were correctly identified by the model.</a:t>
            </a:r>
          </a:p>
          <a:p>
            <a:pPr lvl="1" algn="l"/>
            <a:r>
              <a:rPr lang="en-US" b="0" i="0" u="none" strike="noStrike" dirty="0">
                <a:solidFill>
                  <a:srgbClr val="000000"/>
                </a:solidFill>
                <a:effectLst/>
              </a:rPr>
              <a:t>The F1-score is the </a:t>
            </a:r>
            <a:r>
              <a:rPr lang="en-US" b="1" i="0" u="none" strike="noStrike" dirty="0">
                <a:solidFill>
                  <a:srgbClr val="000000"/>
                </a:solidFill>
                <a:effectLst/>
              </a:rPr>
              <a:t>harmonic mean</a:t>
            </a:r>
            <a:r>
              <a:rPr lang="en-US" b="0" i="0" u="none" strike="noStrike" dirty="0">
                <a:solidFill>
                  <a:srgbClr val="000000"/>
                </a:solidFill>
                <a:effectLst/>
              </a:rPr>
              <a:t> of precision and recall, </a:t>
            </a:r>
            <a:r>
              <a:rPr lang="en-US" b="0" i="0" u="sng" strike="noStrike" dirty="0">
                <a:solidFill>
                  <a:srgbClr val="000000"/>
                </a:solidFill>
                <a:effectLst/>
              </a:rPr>
              <a:t>which means it gives a balanced evaluation of both metrics.</a:t>
            </a:r>
          </a:p>
          <a:p>
            <a:pPr lvl="1" algn="l"/>
            <a:endParaRPr lang="en-US" b="0" i="0" u="sng" strike="noStrike" dirty="0">
              <a:solidFill>
                <a:srgbClr val="000000"/>
              </a:solidFill>
              <a:effectLst/>
            </a:endParaRPr>
          </a:p>
          <a:p>
            <a:pPr lvl="1" algn="l"/>
            <a:r>
              <a:rPr lang="en-US" b="0" i="0" u="none" strike="noStrike" dirty="0">
                <a:solidFill>
                  <a:srgbClr val="000000"/>
                </a:solidFill>
                <a:effectLst/>
              </a:rPr>
              <a:t>Threshold tuning is the process of adjusting the decision boundary that a model uses to classify instances as either positive (fraud) or negative (non-fraud). In the context of fraud detection, this threshold typically refers to the probability above which a transaction is classified as fraudulent (class 1) and below which it is classified as non-fraudulent (class 0).</a:t>
            </a:r>
          </a:p>
          <a:p>
            <a:pPr lvl="1" algn="l"/>
            <a:r>
              <a:rPr lang="en-US" b="0" i="0" u="none" strike="noStrike" dirty="0">
                <a:solidFill>
                  <a:srgbClr val="000000"/>
                </a:solidFill>
                <a:effectLst/>
              </a:rPr>
              <a:t>By default, many classification algorithms use a threshold of 0.5, meaning that if the model predicts a probability greater than or equal to 0.5 for a class, it will classify the instance as belonging to that class. However, adjusting this threshold can affect </a:t>
            </a:r>
            <a:r>
              <a:rPr lang="en-US" b="1" i="0" u="none" strike="noStrike" dirty="0">
                <a:solidFill>
                  <a:srgbClr val="000000"/>
                </a:solidFill>
                <a:effectLst/>
              </a:rPr>
              <a:t>precision</a:t>
            </a:r>
            <a:r>
              <a:rPr lang="en-US" b="0" i="0" u="none" strike="noStrike" dirty="0">
                <a:solidFill>
                  <a:srgbClr val="000000"/>
                </a:solidFill>
                <a:effectLst/>
              </a:rPr>
              <a:t>, </a:t>
            </a:r>
            <a:r>
              <a:rPr lang="en-US" b="1" i="0" u="none" strike="noStrike" dirty="0">
                <a:solidFill>
                  <a:srgbClr val="000000"/>
                </a:solidFill>
                <a:effectLst/>
              </a:rPr>
              <a:t>recall</a:t>
            </a:r>
            <a:r>
              <a:rPr lang="en-US" b="0" i="0" u="none" strike="noStrike" dirty="0">
                <a:solidFill>
                  <a:srgbClr val="000000"/>
                </a:solidFill>
                <a:effectLst/>
              </a:rPr>
              <a:t>, </a:t>
            </a:r>
            <a:r>
              <a:rPr lang="en-US" b="1" i="0" u="none" strike="noStrike" dirty="0">
                <a:solidFill>
                  <a:srgbClr val="000000"/>
                </a:solidFill>
                <a:effectLst/>
              </a:rPr>
              <a:t>accuracy</a:t>
            </a:r>
            <a:r>
              <a:rPr lang="en-US" b="0" i="0" u="none" strike="noStrike" dirty="0">
                <a:solidFill>
                  <a:srgbClr val="000000"/>
                </a:solidFill>
                <a:effectLst/>
              </a:rPr>
              <a:t>, and overall performance depending on the specific objectives of the task.</a:t>
            </a:r>
          </a:p>
          <a:p>
            <a:pPr algn="l"/>
            <a:endParaRPr lang="en-US" b="0" i="0" u="sng" strike="noStrike" dirty="0">
              <a:solidFill>
                <a:srgbClr val="000000"/>
              </a:solidFill>
              <a:effectLst/>
            </a:endParaRPr>
          </a:p>
          <a:p>
            <a:endParaRPr lang="en-US" dirty="0"/>
          </a:p>
        </p:txBody>
      </p:sp>
      <p:sp>
        <p:nvSpPr>
          <p:cNvPr id="4" name="Slide Number Placeholder 3"/>
          <p:cNvSpPr>
            <a:spLocks noGrp="1"/>
          </p:cNvSpPr>
          <p:nvPr>
            <p:ph type="sldNum" sz="quarter" idx="5"/>
          </p:nvPr>
        </p:nvSpPr>
        <p:spPr/>
        <p:txBody>
          <a:bodyPr/>
          <a:lstStyle/>
          <a:p>
            <a:fld id="{0BD3A7FA-274D-3243-9748-E891760605E2}" type="slidenum">
              <a:rPr lang="en-US" smtClean="0"/>
              <a:t>10</a:t>
            </a:fld>
            <a:endParaRPr lang="en-US"/>
          </a:p>
        </p:txBody>
      </p:sp>
    </p:spTree>
    <p:extLst>
      <p:ext uri="{BB962C8B-B14F-4D97-AF65-F5344CB8AC3E}">
        <p14:creationId xmlns:p14="http://schemas.microsoft.com/office/powerpoint/2010/main" val="3342140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3A7FA-274D-3243-9748-E891760605E2}" type="slidenum">
              <a:rPr lang="en-US" smtClean="0"/>
              <a:t>11</a:t>
            </a:fld>
            <a:endParaRPr lang="en-US"/>
          </a:p>
        </p:txBody>
      </p:sp>
    </p:spTree>
    <p:extLst>
      <p:ext uri="{BB962C8B-B14F-4D97-AF65-F5344CB8AC3E}">
        <p14:creationId xmlns:p14="http://schemas.microsoft.com/office/powerpoint/2010/main" val="1903563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3A7FA-274D-3243-9748-E891760605E2}" type="slidenum">
              <a:rPr lang="en-US" smtClean="0"/>
              <a:t>12</a:t>
            </a:fld>
            <a:endParaRPr lang="en-US"/>
          </a:p>
        </p:txBody>
      </p:sp>
    </p:spTree>
    <p:extLst>
      <p:ext uri="{BB962C8B-B14F-4D97-AF65-F5344CB8AC3E}">
        <p14:creationId xmlns:p14="http://schemas.microsoft.com/office/powerpoint/2010/main" val="2218741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BD3A7FA-274D-3243-9748-E891760605E2}" type="slidenum">
              <a:rPr lang="en-US" smtClean="0"/>
              <a:t>13</a:t>
            </a:fld>
            <a:endParaRPr lang="en-US"/>
          </a:p>
        </p:txBody>
      </p:sp>
    </p:spTree>
    <p:extLst>
      <p:ext uri="{BB962C8B-B14F-4D97-AF65-F5344CB8AC3E}">
        <p14:creationId xmlns:p14="http://schemas.microsoft.com/office/powerpoint/2010/main" val="2549721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9/18/24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9/18/24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neharoychoudhury/credit-card-fraud-data"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Pile of credit cards">
            <a:extLst>
              <a:ext uri="{FF2B5EF4-FFF2-40B4-BE49-F238E27FC236}">
                <a16:creationId xmlns:a16="http://schemas.microsoft.com/office/drawing/2014/main" id="{D2A5D13F-3EFA-EAAC-FC2E-B4877F7FB1E9}"/>
              </a:ext>
            </a:extLst>
          </p:cNvPr>
          <p:cNvPicPr>
            <a:picLocks noChangeAspect="1"/>
          </p:cNvPicPr>
          <p:nvPr/>
        </p:nvPicPr>
        <p:blipFill>
          <a:blip r:embed="rId3">
            <a:duotone>
              <a:prstClr val="black"/>
              <a:schemeClr val="bg1">
                <a:tint val="45000"/>
                <a:satMod val="400000"/>
              </a:schemeClr>
            </a:duotone>
            <a:alphaModFix amt="25000"/>
          </a:blip>
          <a:srcRect t="15730"/>
          <a:stretch/>
        </p:blipFill>
        <p:spPr>
          <a:xfrm>
            <a:off x="20" y="197718"/>
            <a:ext cx="12191980" cy="6857990"/>
          </a:xfrm>
          <a:prstGeom prst="rect">
            <a:avLst/>
          </a:prstGeom>
        </p:spPr>
      </p:pic>
      <p:sp>
        <p:nvSpPr>
          <p:cNvPr id="2" name="Title 1">
            <a:extLst>
              <a:ext uri="{FF2B5EF4-FFF2-40B4-BE49-F238E27FC236}">
                <a16:creationId xmlns:a16="http://schemas.microsoft.com/office/drawing/2014/main" id="{0D47EF9F-132E-4862-573B-6196CCF11E2C}"/>
              </a:ext>
            </a:extLst>
          </p:cNvPr>
          <p:cNvSpPr>
            <a:spLocks noGrp="1"/>
          </p:cNvSpPr>
          <p:nvPr>
            <p:ph type="ctrTitle"/>
          </p:nvPr>
        </p:nvSpPr>
        <p:spPr>
          <a:xfrm>
            <a:off x="1751012" y="609601"/>
            <a:ext cx="8676222" cy="3200400"/>
          </a:xfrm>
        </p:spPr>
        <p:txBody>
          <a:bodyPr vert="horz" lIns="91440" tIns="45720" rIns="91440" bIns="45720" rtlCol="0">
            <a:normAutofit/>
          </a:bodyPr>
          <a:lstStyle/>
          <a:p>
            <a:r>
              <a:rPr lang="en-US" dirty="0"/>
              <a:t>Credit card Fraud Detection</a:t>
            </a:r>
            <a:endParaRPr lang="en-US"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Subtitle 2">
            <a:extLst>
              <a:ext uri="{FF2B5EF4-FFF2-40B4-BE49-F238E27FC236}">
                <a16:creationId xmlns:a16="http://schemas.microsoft.com/office/drawing/2014/main" id="{BA10D8A6-2245-591F-F43C-66F4F926D1D8}"/>
              </a:ext>
            </a:extLst>
          </p:cNvPr>
          <p:cNvSpPr>
            <a:spLocks noGrp="1"/>
          </p:cNvSpPr>
          <p:nvPr>
            <p:ph type="subTitle" idx="1"/>
          </p:nvPr>
        </p:nvSpPr>
        <p:spPr>
          <a:xfrm>
            <a:off x="1751012" y="3886200"/>
            <a:ext cx="8676222" cy="1905000"/>
          </a:xfrm>
        </p:spPr>
        <p:txBody>
          <a:bodyPr>
            <a:normAutofit/>
          </a:bodyPr>
          <a:lstStyle/>
          <a:p>
            <a:r>
              <a:rPr lang="en-US" dirty="0"/>
              <a:t>Machine Learning</a:t>
            </a:r>
          </a:p>
          <a:p>
            <a:r>
              <a:rPr lang="en-US" b="1" dirty="0"/>
              <a:t>Team 3: Anthony Banks, </a:t>
            </a:r>
            <a:r>
              <a:rPr lang="en-US" b="1" dirty="0" err="1"/>
              <a:t>Sacide</a:t>
            </a:r>
            <a:r>
              <a:rPr lang="en-US" b="1" dirty="0"/>
              <a:t> Belair, Pamala Cox, Love </a:t>
            </a:r>
            <a:r>
              <a:rPr lang="en-US" b="1" dirty="0" err="1"/>
              <a:t>Lorissaint</a:t>
            </a:r>
            <a:endParaRPr lang="en-US" b="1" dirty="0"/>
          </a:p>
          <a:p>
            <a:endParaRPr lang="en-US" dirty="0"/>
          </a:p>
          <a:p>
            <a:endParaRPr lang="en-US" dirty="0"/>
          </a:p>
        </p:txBody>
      </p:sp>
      <p:sp>
        <p:nvSpPr>
          <p:cNvPr id="5" name="TextBox 4">
            <a:extLst>
              <a:ext uri="{FF2B5EF4-FFF2-40B4-BE49-F238E27FC236}">
                <a16:creationId xmlns:a16="http://schemas.microsoft.com/office/drawing/2014/main" id="{7F22CD19-AF4B-2AC2-4E96-CB83FE7D0D8F}"/>
              </a:ext>
            </a:extLst>
          </p:cNvPr>
          <p:cNvSpPr txBox="1"/>
          <p:nvPr/>
        </p:nvSpPr>
        <p:spPr>
          <a:xfrm>
            <a:off x="8439665" y="5993027"/>
            <a:ext cx="3249827" cy="369332"/>
          </a:xfrm>
          <a:prstGeom prst="rect">
            <a:avLst/>
          </a:prstGeom>
          <a:noFill/>
        </p:spPr>
        <p:txBody>
          <a:bodyPr wrap="square" rtlCol="0">
            <a:spAutoFit/>
          </a:bodyPr>
          <a:lstStyle/>
          <a:p>
            <a:r>
              <a:rPr lang="en-US" dirty="0"/>
              <a:t>September 18, 2024</a:t>
            </a:r>
          </a:p>
        </p:txBody>
      </p:sp>
    </p:spTree>
    <p:extLst>
      <p:ext uri="{BB962C8B-B14F-4D97-AF65-F5344CB8AC3E}">
        <p14:creationId xmlns:p14="http://schemas.microsoft.com/office/powerpoint/2010/main" val="151835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C31A-E0DA-3B1E-28B0-4CC7880B3BBB}"/>
              </a:ext>
            </a:extLst>
          </p:cNvPr>
          <p:cNvSpPr>
            <a:spLocks noGrp="1"/>
          </p:cNvSpPr>
          <p:nvPr>
            <p:ph type="title"/>
          </p:nvPr>
        </p:nvSpPr>
        <p:spPr>
          <a:xfrm>
            <a:off x="643192" y="668028"/>
            <a:ext cx="3431919" cy="5215247"/>
          </a:xfrm>
        </p:spPr>
        <p:txBody>
          <a:bodyPr>
            <a:normAutofit/>
          </a:bodyPr>
          <a:lstStyle/>
          <a:p>
            <a:r>
              <a:rPr lang="en-US" sz="2800"/>
              <a:t>Model Performance Evaluation</a:t>
            </a:r>
          </a:p>
        </p:txBody>
      </p:sp>
      <p:sp>
        <p:nvSpPr>
          <p:cNvPr id="3" name="Content Placeholder 2">
            <a:extLst>
              <a:ext uri="{FF2B5EF4-FFF2-40B4-BE49-F238E27FC236}">
                <a16:creationId xmlns:a16="http://schemas.microsoft.com/office/drawing/2014/main" id="{12083013-D9A7-2C19-853C-E058B0274D47}"/>
              </a:ext>
            </a:extLst>
          </p:cNvPr>
          <p:cNvSpPr>
            <a:spLocks noGrp="1"/>
          </p:cNvSpPr>
          <p:nvPr>
            <p:ph idx="1"/>
          </p:nvPr>
        </p:nvSpPr>
        <p:spPr>
          <a:xfrm>
            <a:off x="4719485" y="668029"/>
            <a:ext cx="6828142" cy="3353365"/>
          </a:xfrm>
        </p:spPr>
        <p:txBody>
          <a:bodyPr>
            <a:normAutofit/>
          </a:bodyPr>
          <a:lstStyle/>
          <a:p>
            <a:pPr marL="0" indent="0">
              <a:lnSpc>
                <a:spcPct val="90000"/>
              </a:lnSpc>
              <a:buNone/>
            </a:pPr>
            <a:r>
              <a:rPr lang="en-US" sz="1300" b="1"/>
              <a:t>Metrics</a:t>
            </a:r>
            <a:r>
              <a:rPr lang="en-US" sz="1300"/>
              <a:t>:</a:t>
            </a:r>
          </a:p>
          <a:p>
            <a:pPr>
              <a:lnSpc>
                <a:spcPct val="90000"/>
              </a:lnSpc>
            </a:pPr>
            <a:r>
              <a:rPr lang="en-US" sz="1300" b="1"/>
              <a:t>Precision</a:t>
            </a:r>
            <a:r>
              <a:rPr lang="en-US" sz="1300"/>
              <a:t>: Accuracy in predicting fraud (true positives out of all predicted positives).</a:t>
            </a:r>
          </a:p>
          <a:p>
            <a:pPr>
              <a:lnSpc>
                <a:spcPct val="90000"/>
              </a:lnSpc>
              <a:buFont typeface="Arial" panose="020B0604020202020204" pitchFamily="34" charset="0"/>
              <a:buChar char="•"/>
            </a:pPr>
            <a:r>
              <a:rPr lang="en-US" sz="1300" b="1"/>
              <a:t>Recall</a:t>
            </a:r>
            <a:r>
              <a:rPr lang="en-US" sz="1300"/>
              <a:t>: Ability to capture actual fraud cases (true positives out of actual fraud cases).</a:t>
            </a:r>
          </a:p>
          <a:p>
            <a:pPr>
              <a:lnSpc>
                <a:spcPct val="90000"/>
              </a:lnSpc>
              <a:buFont typeface="Arial" panose="020B0604020202020204" pitchFamily="34" charset="0"/>
              <a:buChar char="•"/>
            </a:pPr>
            <a:r>
              <a:rPr lang="en-US" sz="1300" b="1"/>
              <a:t>F1-Score</a:t>
            </a:r>
            <a:r>
              <a:rPr lang="en-US" sz="1300"/>
              <a:t>: Harmonic mean of precision and recall, used for imbalanced datasets.</a:t>
            </a:r>
          </a:p>
          <a:p>
            <a:pPr marL="0" indent="0">
              <a:lnSpc>
                <a:spcPct val="90000"/>
              </a:lnSpc>
              <a:buNone/>
            </a:pPr>
            <a:r>
              <a:rPr lang="en-US" sz="1300" b="1"/>
              <a:t>Confusion Matrix</a:t>
            </a:r>
            <a:r>
              <a:rPr lang="en-US" sz="1300"/>
              <a:t>:</a:t>
            </a:r>
          </a:p>
          <a:p>
            <a:pPr>
              <a:lnSpc>
                <a:spcPct val="90000"/>
              </a:lnSpc>
            </a:pPr>
            <a:r>
              <a:rPr lang="en-US" sz="1300" b="1"/>
              <a:t>True Negatives</a:t>
            </a:r>
            <a:r>
              <a:rPr lang="en-US" sz="1300"/>
              <a:t>: Correctly predicted non-fraud transactions.</a:t>
            </a:r>
          </a:p>
          <a:p>
            <a:pPr>
              <a:lnSpc>
                <a:spcPct val="90000"/>
              </a:lnSpc>
              <a:buFont typeface="Arial" panose="020B0604020202020204" pitchFamily="34" charset="0"/>
              <a:buChar char="•"/>
            </a:pPr>
            <a:r>
              <a:rPr lang="en-US" sz="1300" b="1"/>
              <a:t>True Positives</a:t>
            </a:r>
            <a:r>
              <a:rPr lang="en-US" sz="1300"/>
              <a:t>: Correctly predicted fraud cases.</a:t>
            </a:r>
          </a:p>
          <a:p>
            <a:pPr>
              <a:lnSpc>
                <a:spcPct val="90000"/>
              </a:lnSpc>
              <a:buFont typeface="Arial" panose="020B0604020202020204" pitchFamily="34" charset="0"/>
              <a:buChar char="•"/>
            </a:pPr>
            <a:r>
              <a:rPr lang="en-US" sz="1300" b="1"/>
              <a:t>False Positives</a:t>
            </a:r>
            <a:r>
              <a:rPr lang="en-US" sz="1300"/>
              <a:t>: Non-fraud transactions incorrectly flagged as fraud.</a:t>
            </a:r>
          </a:p>
          <a:p>
            <a:pPr>
              <a:lnSpc>
                <a:spcPct val="90000"/>
              </a:lnSpc>
              <a:buFont typeface="Arial" panose="020B0604020202020204" pitchFamily="34" charset="0"/>
              <a:buChar char="•"/>
            </a:pPr>
            <a:r>
              <a:rPr lang="en-US" sz="1300" b="1"/>
              <a:t>False Negatives</a:t>
            </a:r>
            <a:r>
              <a:rPr lang="en-US" sz="1300"/>
              <a:t>: Fraud cases missed by the model.</a:t>
            </a:r>
          </a:p>
          <a:p>
            <a:pPr>
              <a:lnSpc>
                <a:spcPct val="90000"/>
              </a:lnSpc>
            </a:pPr>
            <a:r>
              <a:rPr lang="en-US" sz="1300" b="1"/>
              <a:t>Threshold Tuning</a:t>
            </a:r>
            <a:r>
              <a:rPr lang="en-US" sz="1300"/>
              <a:t>: Adjusted threshold to 0.75 to improve fraud detection while maintaining precision.</a:t>
            </a:r>
          </a:p>
        </p:txBody>
      </p:sp>
      <p:pic>
        <p:nvPicPr>
          <p:cNvPr id="7" name="Picture 6" descr="A close-up of a computer code&#10;&#10;Description automatically generated">
            <a:extLst>
              <a:ext uri="{FF2B5EF4-FFF2-40B4-BE49-F238E27FC236}">
                <a16:creationId xmlns:a16="http://schemas.microsoft.com/office/drawing/2014/main" id="{6BF52E04-052C-0B47-23FF-23A244824697}"/>
              </a:ext>
            </a:extLst>
          </p:cNvPr>
          <p:cNvPicPr>
            <a:picLocks noChangeAspect="1"/>
          </p:cNvPicPr>
          <p:nvPr/>
        </p:nvPicPr>
        <p:blipFill>
          <a:blip r:embed="rId4"/>
          <a:stretch>
            <a:fillRect/>
          </a:stretch>
        </p:blipFill>
        <p:spPr>
          <a:xfrm>
            <a:off x="5112774" y="4666739"/>
            <a:ext cx="6434853" cy="80435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130372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03B510-AF9F-E706-89CE-EE7D10737D4A}"/>
              </a:ext>
            </a:extLst>
          </p:cNvPr>
          <p:cNvSpPr>
            <a:spLocks noGrp="1"/>
          </p:cNvSpPr>
          <p:nvPr>
            <p:ph type="title"/>
          </p:nvPr>
        </p:nvSpPr>
        <p:spPr>
          <a:xfrm>
            <a:off x="643192" y="609600"/>
            <a:ext cx="2895953" cy="593035"/>
          </a:xfrm>
        </p:spPr>
        <p:txBody>
          <a:bodyPr>
            <a:noAutofit/>
          </a:bodyPr>
          <a:lstStyle/>
          <a:p>
            <a:pPr algn="ctr"/>
            <a:r>
              <a:rPr lang="en-US" sz="1800" dirty="0">
                <a:gradFill flip="none" rotWithShape="1">
                  <a:gsLst>
                    <a:gs pos="0">
                      <a:sysClr val="window" lastClr="FFFFFF"/>
                    </a:gs>
                    <a:gs pos="100000">
                      <a:sysClr val="window" lastClr="FFFFFF">
                        <a:lumMod val="65000"/>
                      </a:sysClr>
                    </a:gs>
                  </a:gsLst>
                  <a:lin ang="5580000" scaled="0"/>
                  <a:tileRect/>
                </a:gradFill>
              </a:rPr>
              <a:t>Normalized confusion matrix</a:t>
            </a:r>
          </a:p>
        </p:txBody>
      </p:sp>
      <p:sp>
        <p:nvSpPr>
          <p:cNvPr id="3" name="Content Placeholder 2">
            <a:extLst>
              <a:ext uri="{FF2B5EF4-FFF2-40B4-BE49-F238E27FC236}">
                <a16:creationId xmlns:a16="http://schemas.microsoft.com/office/drawing/2014/main" id="{41872263-CF3D-AB5C-6225-69F637041A08}"/>
              </a:ext>
            </a:extLst>
          </p:cNvPr>
          <p:cNvSpPr>
            <a:spLocks noGrp="1"/>
          </p:cNvSpPr>
          <p:nvPr>
            <p:ph idx="1"/>
          </p:nvPr>
        </p:nvSpPr>
        <p:spPr>
          <a:xfrm>
            <a:off x="218661" y="1808922"/>
            <a:ext cx="4068205" cy="4074353"/>
          </a:xfrm>
        </p:spPr>
        <p:txBody>
          <a:bodyPr anchor="t">
            <a:noAutofit/>
          </a:bodyPr>
          <a:lstStyle/>
          <a:p>
            <a:pPr>
              <a:lnSpc>
                <a:spcPct val="90000"/>
              </a:lnSpc>
            </a:pP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Interpretation:</a:t>
            </a:r>
          </a:p>
          <a:p>
            <a:pPr>
              <a:lnSpc>
                <a:spcPct val="90000"/>
              </a:lnSpc>
            </a:pP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Row 1 (Actual Not Fraud):</a:t>
            </a:r>
          </a:p>
          <a:p>
            <a:pPr>
              <a:lnSpc>
                <a:spcPct val="90000"/>
              </a:lnSpc>
              <a:buFont typeface="Arial" panose="020B0604020202020204" pitchFamily="34" charset="0"/>
              <a:buChar char="•"/>
            </a:pP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99%</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of actual </a:t>
            </a: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non-fraud</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transactions were correctly predicted as </a:t>
            </a: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non-fraud</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(True Negatives).</a:t>
            </a:r>
          </a:p>
          <a:p>
            <a:pPr>
              <a:lnSpc>
                <a:spcPct val="90000"/>
              </a:lnSpc>
              <a:buFont typeface="Arial" panose="020B0604020202020204" pitchFamily="34" charset="0"/>
              <a:buChar char="•"/>
            </a:pP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0.72%</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of actual </a:t>
            </a: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non-fraud</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transactions were incorrectly predicted as </a:t>
            </a: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fraud</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(False Positives).</a:t>
            </a:r>
          </a:p>
          <a:p>
            <a:pPr>
              <a:lnSpc>
                <a:spcPct val="90000"/>
              </a:lnSpc>
            </a:pP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Row 2 (Actual Fraud):</a:t>
            </a:r>
          </a:p>
          <a:p>
            <a:pPr>
              <a:lnSpc>
                <a:spcPct val="90000"/>
              </a:lnSpc>
              <a:buFont typeface="Arial" panose="020B0604020202020204" pitchFamily="34" charset="0"/>
              <a:buChar char="•"/>
            </a:pP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63%</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of actual </a:t>
            </a: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fraud</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transactions were correctly predicted as </a:t>
            </a: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fraud</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(True Positives).</a:t>
            </a:r>
          </a:p>
          <a:p>
            <a:pPr>
              <a:lnSpc>
                <a:spcPct val="90000"/>
              </a:lnSpc>
              <a:buFont typeface="Arial" panose="020B0604020202020204" pitchFamily="34" charset="0"/>
              <a:buChar char="•"/>
            </a:pP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37%</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of actual </a:t>
            </a: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fraud</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transactions were incorrectly predicted as </a:t>
            </a: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non-fraud</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(False Negatives).</a:t>
            </a:r>
          </a:p>
          <a:p>
            <a:pPr>
              <a:lnSpc>
                <a:spcPct val="90000"/>
              </a:lnSpc>
            </a:pP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Key Insights:</a:t>
            </a:r>
          </a:p>
          <a:p>
            <a:pPr>
              <a:lnSpc>
                <a:spcPct val="90000"/>
              </a:lnSpc>
              <a:buFont typeface="Arial" panose="020B0604020202020204" pitchFamily="34" charset="0"/>
              <a:buChar char="•"/>
            </a:pP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High accuracy for non-fraud detection</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The model is highly effective at predicting non-fraudulent transactions with 99% accuracy.</a:t>
            </a:r>
          </a:p>
          <a:p>
            <a:pPr>
              <a:lnSpc>
                <a:spcPct val="90000"/>
              </a:lnSpc>
              <a:buFont typeface="Arial" panose="020B0604020202020204" pitchFamily="34" charset="0"/>
              <a:buChar char="•"/>
            </a:pP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Moderate accuracy for fraud detection</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The model detects </a:t>
            </a: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63%</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of fraudulent transactions, but </a:t>
            </a:r>
            <a:r>
              <a:rPr lang="en-US" sz="1200" b="1" i="0" u="none" strike="noStrike" dirty="0">
                <a:gradFill flip="none" rotWithShape="1">
                  <a:gsLst>
                    <a:gs pos="0">
                      <a:sysClr val="window" lastClr="FFFFFF"/>
                    </a:gs>
                    <a:gs pos="100000">
                      <a:sysClr val="window" lastClr="FFFFFF">
                        <a:lumMod val="75000"/>
                      </a:sysClr>
                    </a:gs>
                  </a:gsLst>
                  <a:lin ang="5580000" scaled="0"/>
                  <a:tileRect/>
                </a:gradFill>
                <a:effectLst/>
              </a:rPr>
              <a:t>37%</a:t>
            </a: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 of fraud cases are missed (False Negatives).</a:t>
            </a:r>
          </a:p>
          <a:p>
            <a:pPr marL="742950" lvl="1" indent="-285750">
              <a:lnSpc>
                <a:spcPct val="90000"/>
              </a:lnSpc>
              <a:buFont typeface="Arial" panose="020B0604020202020204" pitchFamily="34" charset="0"/>
              <a:buChar char="•"/>
            </a:pPr>
            <a:r>
              <a:rPr lang="en-US" sz="1200" b="0" i="0" u="none" strike="noStrike" dirty="0">
                <a:gradFill flip="none" rotWithShape="1">
                  <a:gsLst>
                    <a:gs pos="0">
                      <a:sysClr val="window" lastClr="FFFFFF"/>
                    </a:gs>
                    <a:gs pos="100000">
                      <a:sysClr val="window" lastClr="FFFFFF">
                        <a:lumMod val="75000"/>
                      </a:sysClr>
                    </a:gs>
                  </a:gsLst>
                  <a:lin ang="5580000" scaled="0"/>
                  <a:tileRect/>
                </a:gradFill>
                <a:effectLst/>
              </a:rPr>
              <a:t>This shows room for improvement in detecting fraud.</a:t>
            </a:r>
          </a:p>
          <a:p>
            <a:pPr>
              <a:lnSpc>
                <a:spcPct val="90000"/>
              </a:lnSpc>
            </a:pPr>
            <a:endParaRPr lang="en-US" sz="1200" dirty="0">
              <a:gradFill flip="none" rotWithShape="1">
                <a:gsLst>
                  <a:gs pos="0">
                    <a:sysClr val="window" lastClr="FFFFFF"/>
                  </a:gs>
                  <a:gs pos="100000">
                    <a:sysClr val="window" lastClr="FFFFFF">
                      <a:lumMod val="75000"/>
                    </a:sysClr>
                  </a:gs>
                </a:gsLst>
                <a:lin ang="5580000" scaled="0"/>
                <a:tileRect/>
              </a:gradFill>
            </a:endParaRPr>
          </a:p>
        </p:txBody>
      </p:sp>
      <p:sp>
        <p:nvSpPr>
          <p:cNvPr id="18"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diagram of a normalized confusion matrix&#10;&#10;Description automatically generated">
            <a:extLst>
              <a:ext uri="{FF2B5EF4-FFF2-40B4-BE49-F238E27FC236}">
                <a16:creationId xmlns:a16="http://schemas.microsoft.com/office/drawing/2014/main" id="{24B01402-0DBA-4B1B-9418-3978C6C80C0B}"/>
              </a:ext>
            </a:extLst>
          </p:cNvPr>
          <p:cNvPicPr>
            <a:picLocks noChangeAspect="1"/>
          </p:cNvPicPr>
          <p:nvPr/>
        </p:nvPicPr>
        <p:blipFill>
          <a:blip r:embed="rId3"/>
          <a:stretch>
            <a:fillRect/>
          </a:stretch>
        </p:blipFill>
        <p:spPr>
          <a:xfrm>
            <a:off x="5722842" y="1115267"/>
            <a:ext cx="4745750" cy="4283039"/>
          </a:xfrm>
          <a:prstGeom prst="rect">
            <a:avLst/>
          </a:prstGeom>
        </p:spPr>
      </p:pic>
    </p:spTree>
    <p:extLst>
      <p:ext uri="{BB962C8B-B14F-4D97-AF65-F5344CB8AC3E}">
        <p14:creationId xmlns:p14="http://schemas.microsoft.com/office/powerpoint/2010/main" val="219838596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4AC3-8EDD-4BF1-80A8-C68C69DDCE60}"/>
              </a:ext>
            </a:extLst>
          </p:cNvPr>
          <p:cNvSpPr>
            <a:spLocks noGrp="1"/>
          </p:cNvSpPr>
          <p:nvPr>
            <p:ph type="title"/>
          </p:nvPr>
        </p:nvSpPr>
        <p:spPr>
          <a:xfrm>
            <a:off x="4106404" y="152400"/>
            <a:ext cx="6743767" cy="1905000"/>
          </a:xfrm>
        </p:spPr>
        <p:txBody>
          <a:bodyPr>
            <a:normAutofit/>
          </a:bodyPr>
          <a:lstStyle/>
          <a:p>
            <a:r>
              <a:rPr lang="en-US"/>
              <a:t>Results &amp; Insights</a:t>
            </a:r>
            <a:endParaRPr lang="en-US" dirty="0"/>
          </a:p>
        </p:txBody>
      </p:sp>
      <p:pic>
        <p:nvPicPr>
          <p:cNvPr id="5" name="Picture 4" descr="3D numbers in white and orange">
            <a:extLst>
              <a:ext uri="{FF2B5EF4-FFF2-40B4-BE49-F238E27FC236}">
                <a16:creationId xmlns:a16="http://schemas.microsoft.com/office/drawing/2014/main" id="{A4A49D65-7E11-F529-0E1B-752F112D9764}"/>
              </a:ext>
            </a:extLst>
          </p:cNvPr>
          <p:cNvPicPr>
            <a:picLocks noChangeAspect="1"/>
          </p:cNvPicPr>
          <p:nvPr/>
        </p:nvPicPr>
        <p:blipFill>
          <a:blip r:embed="rId4"/>
          <a:srcRect l="35586" r="35875"/>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A9CE5479-73E1-D5D3-6821-DFCF8B11D370}"/>
              </a:ext>
            </a:extLst>
          </p:cNvPr>
          <p:cNvSpPr>
            <a:spLocks noGrp="1"/>
          </p:cNvSpPr>
          <p:nvPr>
            <p:ph idx="1"/>
          </p:nvPr>
        </p:nvSpPr>
        <p:spPr>
          <a:xfrm>
            <a:off x="4278456" y="1500332"/>
            <a:ext cx="6941006" cy="4637007"/>
          </a:xfrm>
        </p:spPr>
        <p:txBody>
          <a:bodyPr>
            <a:normAutofit fontScale="92500" lnSpcReduction="20000"/>
          </a:bodyPr>
          <a:lstStyle/>
          <a:p>
            <a:pPr marL="0" indent="0">
              <a:buNone/>
            </a:pPr>
            <a:r>
              <a:rPr lang="en-US" b="1" dirty="0"/>
              <a:t>Key Results</a:t>
            </a:r>
            <a:r>
              <a:rPr lang="en-US" dirty="0"/>
              <a:t>:</a:t>
            </a:r>
          </a:p>
          <a:p>
            <a:pPr marL="0" indent="0">
              <a:buNone/>
            </a:pPr>
            <a:r>
              <a:rPr lang="en-US" b="1" dirty="0"/>
              <a:t>Overall Accuracy</a:t>
            </a:r>
            <a:r>
              <a:rPr lang="en-US" dirty="0"/>
              <a:t>: 95.18%.</a:t>
            </a:r>
          </a:p>
          <a:p>
            <a:pPr>
              <a:buFont typeface="Arial" panose="020B0604020202020204" pitchFamily="34" charset="0"/>
              <a:buChar char="•"/>
            </a:pPr>
            <a:r>
              <a:rPr lang="en-US" b="1" dirty="0"/>
              <a:t>Non-Fraudulent Transactions (Class 0)</a:t>
            </a:r>
            <a:r>
              <a:rPr lang="en-US" dirty="0"/>
              <a:t>:</a:t>
            </a:r>
          </a:p>
          <a:p>
            <a:pPr marL="742950" lvl="1" indent="-285750">
              <a:buFont typeface="Arial" panose="020B0604020202020204" pitchFamily="34" charset="0"/>
              <a:buChar char="•"/>
            </a:pPr>
            <a:r>
              <a:rPr lang="en-US" dirty="0"/>
              <a:t>Precision: 96%, Recall: 98%, F1-Score: 97%.</a:t>
            </a:r>
          </a:p>
          <a:p>
            <a:pPr>
              <a:buFont typeface="Arial" panose="020B0604020202020204" pitchFamily="34" charset="0"/>
              <a:buChar char="•"/>
            </a:pPr>
            <a:r>
              <a:rPr lang="en-US" b="1" dirty="0"/>
              <a:t>Fraudulent Transactions (Class 1)</a:t>
            </a:r>
            <a:r>
              <a:rPr lang="en-US" dirty="0"/>
              <a:t>:</a:t>
            </a:r>
          </a:p>
          <a:p>
            <a:pPr marL="742950" lvl="1" indent="-285750">
              <a:buFont typeface="Arial" panose="020B0604020202020204" pitchFamily="34" charset="0"/>
              <a:buChar char="•"/>
            </a:pPr>
            <a:r>
              <a:rPr lang="en-US" dirty="0"/>
              <a:t>Precision: 86%, Recall: 74%, F1-Score: 80%.</a:t>
            </a:r>
          </a:p>
          <a:p>
            <a:pPr marL="0" indent="0">
              <a:buNone/>
            </a:pPr>
            <a:r>
              <a:rPr lang="en-US" b="1" dirty="0"/>
              <a:t>Key Insights</a:t>
            </a:r>
            <a:r>
              <a:rPr lang="en-US" dirty="0"/>
              <a:t>:</a:t>
            </a:r>
          </a:p>
          <a:p>
            <a:pPr marL="0" indent="0">
              <a:buNone/>
            </a:pPr>
            <a:r>
              <a:rPr lang="en-US" b="1" dirty="0"/>
              <a:t>Strong Non-Fraud Detection</a:t>
            </a:r>
            <a:r>
              <a:rPr lang="en-US" dirty="0"/>
              <a:t>: The model accurately identifies non-fraud transactions with minimal disruption to legitimate users.</a:t>
            </a:r>
          </a:p>
          <a:p>
            <a:pPr>
              <a:buFont typeface="Arial" panose="020B0604020202020204" pitchFamily="34" charset="0"/>
              <a:buChar char="•"/>
            </a:pPr>
            <a:r>
              <a:rPr lang="en-US" b="1" dirty="0"/>
              <a:t>Fraud Detection</a:t>
            </a:r>
            <a:r>
              <a:rPr lang="en-US" dirty="0"/>
              <a:t>: Precision is high, but recall could be improved to catch more fraudulent transactions.</a:t>
            </a:r>
          </a:p>
          <a:p>
            <a:pPr>
              <a:buFont typeface="Arial" panose="020B0604020202020204" pitchFamily="34" charset="0"/>
              <a:buChar char="•"/>
            </a:pPr>
            <a:r>
              <a:rPr lang="en-US" b="1" dirty="0"/>
              <a:t>Business Impact</a:t>
            </a:r>
            <a:r>
              <a:rPr lang="en-US" dirty="0"/>
              <a:t>: Reducing false positives while maintaining fraud detection improves operational efficiency.</a:t>
            </a:r>
          </a:p>
        </p:txBody>
      </p:sp>
    </p:spTree>
    <p:extLst>
      <p:ext uri="{BB962C8B-B14F-4D97-AF65-F5344CB8AC3E}">
        <p14:creationId xmlns:p14="http://schemas.microsoft.com/office/powerpoint/2010/main" val="4123574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EF5B-A2F9-CCCC-4C6A-18D5A0DF04EA}"/>
              </a:ext>
            </a:extLst>
          </p:cNvPr>
          <p:cNvSpPr>
            <a:spLocks noGrp="1"/>
          </p:cNvSpPr>
          <p:nvPr>
            <p:ph type="title"/>
          </p:nvPr>
        </p:nvSpPr>
        <p:spPr>
          <a:xfrm>
            <a:off x="1141413" y="609600"/>
            <a:ext cx="6842381" cy="1905000"/>
          </a:xfrm>
        </p:spPr>
        <p:txBody>
          <a:bodyPr>
            <a:normAutofit/>
          </a:bodyPr>
          <a:lstStyle/>
          <a:p>
            <a:r>
              <a:rPr lang="en-US" b="0" i="0" u="none" strike="noStrike">
                <a:effectLst/>
                <a:latin typeface="-webkit-standard"/>
              </a:rPr>
              <a:t>Challenges &amp; Solutions</a:t>
            </a:r>
            <a:endParaRPr lang="en-US"/>
          </a:p>
        </p:txBody>
      </p:sp>
      <p:sp>
        <p:nvSpPr>
          <p:cNvPr id="3" name="Content Placeholder 2">
            <a:extLst>
              <a:ext uri="{FF2B5EF4-FFF2-40B4-BE49-F238E27FC236}">
                <a16:creationId xmlns:a16="http://schemas.microsoft.com/office/drawing/2014/main" id="{8690C2FC-6427-DD29-4322-D6882614BC69}"/>
              </a:ext>
            </a:extLst>
          </p:cNvPr>
          <p:cNvSpPr>
            <a:spLocks noGrp="1"/>
          </p:cNvSpPr>
          <p:nvPr>
            <p:ph idx="1"/>
          </p:nvPr>
        </p:nvSpPr>
        <p:spPr>
          <a:xfrm>
            <a:off x="773665" y="2514600"/>
            <a:ext cx="6930871" cy="3124201"/>
          </a:xfrm>
        </p:spPr>
        <p:txBody>
          <a:bodyPr>
            <a:normAutofit fontScale="92500"/>
          </a:bodyPr>
          <a:lstStyle/>
          <a:p>
            <a:r>
              <a:rPr lang="en-US" b="1" dirty="0"/>
              <a:t>Challenge</a:t>
            </a:r>
            <a:r>
              <a:rPr lang="en-US" dirty="0"/>
              <a:t>: Handling highly imbalanced data where fraud cases are a small fraction of the total transactions.</a:t>
            </a:r>
          </a:p>
          <a:p>
            <a:r>
              <a:rPr lang="en-US" b="1" dirty="0"/>
              <a:t>Solution</a:t>
            </a:r>
            <a:r>
              <a:rPr lang="en-US" dirty="0"/>
              <a:t>: Applied Random Under-sampling and class weight balancing in the Random Forest model to ensure the model effectively learned from the fraudulent transactions.</a:t>
            </a:r>
          </a:p>
          <a:p>
            <a:r>
              <a:rPr lang="en-US" b="1" dirty="0"/>
              <a:t>Future Improvements</a:t>
            </a:r>
            <a:r>
              <a:rPr lang="en-US" dirty="0"/>
              <a:t>: Continue fine-tuning the threshold or test additional balancing techniques like SMOTE to further improve recall without increasing false positives.</a:t>
            </a:r>
          </a:p>
          <a:p>
            <a:endParaRPr lang="en-US" dirty="0"/>
          </a:p>
        </p:txBody>
      </p:sp>
      <p:pic>
        <p:nvPicPr>
          <p:cNvPr id="5" name="Picture 4" descr="Web of wires connecting pins">
            <a:extLst>
              <a:ext uri="{FF2B5EF4-FFF2-40B4-BE49-F238E27FC236}">
                <a16:creationId xmlns:a16="http://schemas.microsoft.com/office/drawing/2014/main" id="{358B04B7-A3A0-82A3-68BB-62DB9DD9D51E}"/>
              </a:ext>
            </a:extLst>
          </p:cNvPr>
          <p:cNvPicPr>
            <a:picLocks noChangeAspect="1"/>
          </p:cNvPicPr>
          <p:nvPr/>
        </p:nvPicPr>
        <p:blipFill>
          <a:blip r:embed="rId4"/>
          <a:srcRect l="26238" r="39895"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3046357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F8993-3F42-B510-22C8-D9C7DE0D2887}"/>
              </a:ext>
            </a:extLst>
          </p:cNvPr>
          <p:cNvPicPr>
            <a:picLocks noChangeAspect="1"/>
          </p:cNvPicPr>
          <p:nvPr/>
        </p:nvPicPr>
        <p:blipFill>
          <a:blip r:embed="rId4">
            <a:alphaModFix amt="15000"/>
          </a:blip>
          <a:srcRect/>
          <a:stretch/>
        </p:blipFill>
        <p:spPr>
          <a:xfrm>
            <a:off x="20" y="278305"/>
            <a:ext cx="12191980" cy="6857990"/>
          </a:xfrm>
          <a:prstGeom prst="rect">
            <a:avLst/>
          </a:prstGeom>
        </p:spPr>
      </p:pic>
      <p:sp>
        <p:nvSpPr>
          <p:cNvPr id="2" name="Title 1">
            <a:extLst>
              <a:ext uri="{FF2B5EF4-FFF2-40B4-BE49-F238E27FC236}">
                <a16:creationId xmlns:a16="http://schemas.microsoft.com/office/drawing/2014/main" id="{40FB6563-2C6F-94CE-8A0A-934463B11BF5}"/>
              </a:ext>
            </a:extLst>
          </p:cNvPr>
          <p:cNvSpPr>
            <a:spLocks noGrp="1"/>
          </p:cNvSpPr>
          <p:nvPr>
            <p:ph type="title"/>
          </p:nvPr>
        </p:nvSpPr>
        <p:spPr>
          <a:xfrm>
            <a:off x="1141413" y="609600"/>
            <a:ext cx="9905998" cy="1905000"/>
          </a:xfrm>
        </p:spPr>
        <p:txBody>
          <a:bodyPr>
            <a:normAutofit/>
          </a:bodyPr>
          <a:lstStyle/>
          <a:p>
            <a:r>
              <a:rPr lang="en-US" dirty="0"/>
              <a:t>conclusion</a:t>
            </a:r>
          </a:p>
        </p:txBody>
      </p:sp>
      <p:sp>
        <p:nvSpPr>
          <p:cNvPr id="9" name="Content Placeholder 2">
            <a:extLst>
              <a:ext uri="{FF2B5EF4-FFF2-40B4-BE49-F238E27FC236}">
                <a16:creationId xmlns:a16="http://schemas.microsoft.com/office/drawing/2014/main" id="{F3923874-6FCB-BF30-60F3-93241C4E2222}"/>
              </a:ext>
            </a:extLst>
          </p:cNvPr>
          <p:cNvSpPr>
            <a:spLocks noGrp="1"/>
          </p:cNvSpPr>
          <p:nvPr>
            <p:ph idx="1"/>
          </p:nvPr>
        </p:nvSpPr>
        <p:spPr>
          <a:xfrm>
            <a:off x="1141413" y="2666999"/>
            <a:ext cx="9905998" cy="3124201"/>
          </a:xfrm>
        </p:spPr>
        <p:txBody>
          <a:bodyPr>
            <a:normAutofit fontScale="92500" lnSpcReduction="10000"/>
          </a:bodyPr>
          <a:lstStyle/>
          <a:p>
            <a:pPr>
              <a:lnSpc>
                <a:spcPct val="90000"/>
              </a:lnSpc>
              <a:buFont typeface="Arial" panose="020B0604020202020204" pitchFamily="34" charset="0"/>
              <a:buChar char="•"/>
            </a:pPr>
            <a:r>
              <a:rPr lang="en-US" sz="1900" b="1" dirty="0"/>
              <a:t>Summary</a:t>
            </a:r>
            <a:r>
              <a:rPr lang="en-US" sz="1900" dirty="0"/>
              <a:t>:</a:t>
            </a:r>
          </a:p>
          <a:p>
            <a:pPr>
              <a:lnSpc>
                <a:spcPct val="90000"/>
              </a:lnSpc>
              <a:buFont typeface="Arial" panose="020B0604020202020204" pitchFamily="34" charset="0"/>
              <a:buChar char="•"/>
            </a:pPr>
            <a:r>
              <a:rPr lang="en-US" sz="1900" dirty="0"/>
              <a:t>We built a Random Forest model that detects fraudulent transactions with a high degree of accuracy.</a:t>
            </a:r>
          </a:p>
          <a:p>
            <a:pPr>
              <a:lnSpc>
                <a:spcPct val="90000"/>
              </a:lnSpc>
              <a:buFont typeface="Arial" panose="020B0604020202020204" pitchFamily="34" charset="0"/>
              <a:buChar char="•"/>
            </a:pPr>
            <a:r>
              <a:rPr lang="en-US" sz="1900" dirty="0"/>
              <a:t>By adjusting the decision threshold, we found a balance between fraud detection and minimizing false positives.</a:t>
            </a:r>
          </a:p>
          <a:p>
            <a:pPr>
              <a:lnSpc>
                <a:spcPct val="90000"/>
              </a:lnSpc>
              <a:buFont typeface="Arial" panose="020B0604020202020204" pitchFamily="34" charset="0"/>
              <a:buChar char="•"/>
            </a:pPr>
            <a:r>
              <a:rPr lang="en-US" sz="1900" b="1" dirty="0"/>
              <a:t>Next Steps</a:t>
            </a:r>
            <a:r>
              <a:rPr lang="en-US" sz="1900" dirty="0"/>
              <a:t>:</a:t>
            </a:r>
          </a:p>
          <a:p>
            <a:pPr>
              <a:lnSpc>
                <a:spcPct val="90000"/>
              </a:lnSpc>
              <a:buFont typeface="Arial" panose="020B0604020202020204" pitchFamily="34" charset="0"/>
              <a:buChar char="•"/>
            </a:pPr>
            <a:r>
              <a:rPr lang="en-US" sz="1900" dirty="0"/>
              <a:t>Explore other machine learning models like </a:t>
            </a:r>
            <a:r>
              <a:rPr lang="en-US" sz="1900" b="1" dirty="0" err="1"/>
              <a:t>XGBoost</a:t>
            </a:r>
            <a:r>
              <a:rPr lang="en-US" sz="1900" dirty="0"/>
              <a:t> and </a:t>
            </a:r>
            <a:r>
              <a:rPr lang="en-US" sz="1900" b="1" dirty="0"/>
              <a:t>Gradient Boosting</a:t>
            </a:r>
            <a:r>
              <a:rPr lang="en-US" sz="1900" dirty="0"/>
              <a:t> for further improvements.</a:t>
            </a:r>
          </a:p>
          <a:p>
            <a:pPr>
              <a:lnSpc>
                <a:spcPct val="90000"/>
              </a:lnSpc>
              <a:buFont typeface="Arial" panose="020B0604020202020204" pitchFamily="34" charset="0"/>
              <a:buChar char="•"/>
            </a:pPr>
            <a:r>
              <a:rPr lang="en-US" sz="1900" dirty="0"/>
              <a:t>Implement </a:t>
            </a:r>
            <a:r>
              <a:rPr lang="en-US" sz="1900" b="1" dirty="0"/>
              <a:t>hyperparameter tuning</a:t>
            </a:r>
            <a:r>
              <a:rPr lang="en-US" sz="1900" dirty="0"/>
              <a:t> to fine-tune the Random Forest model and further enhance its performance.</a:t>
            </a:r>
          </a:p>
          <a:p>
            <a:pPr>
              <a:lnSpc>
                <a:spcPct val="90000"/>
              </a:lnSpc>
            </a:pPr>
            <a:endParaRPr lang="en-US" sz="1900" dirty="0"/>
          </a:p>
        </p:txBody>
      </p:sp>
    </p:spTree>
    <p:extLst>
      <p:ext uri="{BB962C8B-B14F-4D97-AF65-F5344CB8AC3E}">
        <p14:creationId xmlns:p14="http://schemas.microsoft.com/office/powerpoint/2010/main" val="2068512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67AB4986-D806-E438-3481-28DC2B6C556F}"/>
              </a:ext>
            </a:extLst>
          </p:cNvPr>
          <p:cNvSpPr>
            <a:spLocks noGrp="1"/>
          </p:cNvSpPr>
          <p:nvPr>
            <p:ph type="ctrTitle"/>
          </p:nvPr>
        </p:nvSpPr>
        <p:spPr>
          <a:xfrm>
            <a:off x="1751012" y="865974"/>
            <a:ext cx="8676222" cy="3643822"/>
          </a:xfrm>
        </p:spPr>
        <p:txBody>
          <a:bodyPr anchor="ctr">
            <a:normAutofit/>
          </a:bodyPr>
          <a:lstStyle/>
          <a:p>
            <a:r>
              <a:rPr lang="en-US" sz="6600" dirty="0"/>
              <a:t>Q&amp;A</a:t>
            </a:r>
          </a:p>
        </p:txBody>
      </p:sp>
      <p:sp>
        <p:nvSpPr>
          <p:cNvPr id="2" name="Subtitle 1">
            <a:extLst>
              <a:ext uri="{FF2B5EF4-FFF2-40B4-BE49-F238E27FC236}">
                <a16:creationId xmlns:a16="http://schemas.microsoft.com/office/drawing/2014/main" id="{B7144A53-6CF8-3524-2969-5083F65D542D}"/>
              </a:ext>
            </a:extLst>
          </p:cNvPr>
          <p:cNvSpPr>
            <a:spLocks noGrp="1"/>
          </p:cNvSpPr>
          <p:nvPr>
            <p:ph type="subTitle" idx="1"/>
          </p:nvPr>
        </p:nvSpPr>
        <p:spPr>
          <a:xfrm>
            <a:off x="1751012" y="5542384"/>
            <a:ext cx="8676222" cy="628260"/>
          </a:xfrm>
        </p:spPr>
        <p:txBody>
          <a:bodyPr>
            <a:normAutofit/>
          </a:bodyPr>
          <a:lstStyle/>
          <a:p>
            <a:r>
              <a:rPr lang="en-US" sz="2800" dirty="0">
                <a:solidFill>
                  <a:srgbClr val="E6E6E6"/>
                </a:solidFill>
              </a:rPr>
              <a:t>WITH VISUALIZATIONS</a:t>
            </a:r>
          </a:p>
        </p:txBody>
      </p:sp>
    </p:spTree>
    <p:extLst>
      <p:ext uri="{BB962C8B-B14F-4D97-AF65-F5344CB8AC3E}">
        <p14:creationId xmlns:p14="http://schemas.microsoft.com/office/powerpoint/2010/main" val="3433263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F45ECE5-A3F3-4055-A90B-041B81B57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16D23BC-2ACF-48DE-990E-0AEA1B3CCC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268C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15C2FEE-26E6-C064-700B-43AFA7C07D76}"/>
              </a:ext>
            </a:extLst>
          </p:cNvPr>
          <p:cNvPicPr>
            <a:picLocks noChangeAspect="1"/>
          </p:cNvPicPr>
          <p:nvPr/>
        </p:nvPicPr>
        <p:blipFill>
          <a:blip r:embed="rId2"/>
          <a:stretch>
            <a:fillRect/>
          </a:stretch>
        </p:blipFill>
        <p:spPr>
          <a:xfrm>
            <a:off x="2186479" y="643467"/>
            <a:ext cx="7819041" cy="5571066"/>
          </a:xfrm>
          <a:prstGeom prst="rect">
            <a:avLst/>
          </a:prstGeom>
        </p:spPr>
      </p:pic>
    </p:spTree>
    <p:extLst>
      <p:ext uri="{BB962C8B-B14F-4D97-AF65-F5344CB8AC3E}">
        <p14:creationId xmlns:p14="http://schemas.microsoft.com/office/powerpoint/2010/main" val="25052669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A stack of bank cards">
            <a:extLst>
              <a:ext uri="{FF2B5EF4-FFF2-40B4-BE49-F238E27FC236}">
                <a16:creationId xmlns:a16="http://schemas.microsoft.com/office/drawing/2014/main" id="{6480E5AE-D6CB-02F2-B21C-5B7B78F7C9D5}"/>
              </a:ext>
            </a:extLst>
          </p:cNvPr>
          <p:cNvPicPr>
            <a:picLocks noChangeAspect="1"/>
          </p:cNvPicPr>
          <p:nvPr/>
        </p:nvPicPr>
        <p:blipFill>
          <a:blip r:embed="rId3">
            <a:duotone>
              <a:prstClr val="black"/>
              <a:schemeClr val="bg1">
                <a:tint val="45000"/>
                <a:satMod val="400000"/>
              </a:schemeClr>
            </a:duotone>
            <a:alphaModFix amt="25000"/>
          </a:blip>
          <a:srcRect t="5818" b="10227"/>
          <a:stretch/>
        </p:blipFill>
        <p:spPr>
          <a:xfrm>
            <a:off x="20" y="10"/>
            <a:ext cx="12191980" cy="6857990"/>
          </a:xfrm>
          <a:prstGeom prst="rect">
            <a:avLst/>
          </a:prstGeom>
        </p:spPr>
      </p:pic>
      <p:sp>
        <p:nvSpPr>
          <p:cNvPr id="2" name="Title 1">
            <a:extLst>
              <a:ext uri="{FF2B5EF4-FFF2-40B4-BE49-F238E27FC236}">
                <a16:creationId xmlns:a16="http://schemas.microsoft.com/office/drawing/2014/main" id="{BCAC2582-AF93-122F-CB99-C60FABE2EB8B}"/>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lnSpc>
                <a:spcPct val="90000"/>
              </a:lnSpc>
            </a:pPr>
            <a:r>
              <a:rPr lang="en-US" sz="3700" b="1" i="0" dirty="0">
                <a:effectLst>
                  <a:glow rad="38100">
                    <a:schemeClr val="bg1">
                      <a:lumMod val="65000"/>
                      <a:lumOff val="35000"/>
                      <a:alpha val="50000"/>
                    </a:schemeClr>
                  </a:glow>
                  <a:outerShdw blurRad="28575" dist="31750" dir="13200000" algn="tl" rotWithShape="0">
                    <a:srgbClr val="000000">
                      <a:alpha val="25000"/>
                    </a:srgbClr>
                  </a:outerShdw>
                </a:effectLst>
              </a:rPr>
              <a:t>What are the most common types of fraudulent credit card transactions?</a:t>
            </a:r>
            <a:r>
              <a:rPr lang="en-US" sz="3700" b="0" i="0" dirty="0">
                <a:effectLst>
                  <a:glow rad="38100">
                    <a:schemeClr val="bg1">
                      <a:lumMod val="65000"/>
                      <a:lumOff val="35000"/>
                      <a:alpha val="50000"/>
                    </a:schemeClr>
                  </a:glow>
                  <a:outerShdw blurRad="28575" dist="31750" dir="13200000" algn="tl" rotWithShape="0">
                    <a:srgbClr val="000000">
                      <a:alpha val="25000"/>
                    </a:srgbClr>
                  </a:outerShdw>
                </a:effectLst>
              </a:rPr>
              <a:t> </a:t>
            </a:r>
            <a:endParaRPr lang="en-US" sz="37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Tree>
    <p:extLst>
      <p:ext uri="{BB962C8B-B14F-4D97-AF65-F5344CB8AC3E}">
        <p14:creationId xmlns:p14="http://schemas.microsoft.com/office/powerpoint/2010/main" val="326685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594A730-A4AE-850C-CC98-A9D1447CC90B}"/>
              </a:ext>
            </a:extLst>
          </p:cNvPr>
          <p:cNvPicPr>
            <a:picLocks noChangeAspect="1"/>
          </p:cNvPicPr>
          <p:nvPr/>
        </p:nvPicPr>
        <p:blipFill>
          <a:blip r:embed="rId2"/>
          <a:stretch>
            <a:fillRect/>
          </a:stretch>
        </p:blipFill>
        <p:spPr>
          <a:xfrm>
            <a:off x="2200148" y="643467"/>
            <a:ext cx="7791703" cy="5571066"/>
          </a:xfrm>
          <a:prstGeom prst="rect">
            <a:avLst/>
          </a:prstGeom>
        </p:spPr>
      </p:pic>
    </p:spTree>
    <p:extLst>
      <p:ext uri="{BB962C8B-B14F-4D97-AF65-F5344CB8AC3E}">
        <p14:creationId xmlns:p14="http://schemas.microsoft.com/office/powerpoint/2010/main" val="3895352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DD5F0-4518-C054-853D-F02F4C34115B}"/>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3400" dirty="0">
                <a:effectLst>
                  <a:glow rad="38100">
                    <a:schemeClr val="bg1">
                      <a:lumMod val="65000"/>
                      <a:lumOff val="35000"/>
                      <a:alpha val="50000"/>
                    </a:schemeClr>
                  </a:glow>
                  <a:outerShdw blurRad="28575" dist="31750" dir="13200000" algn="tl" rotWithShape="0">
                    <a:srgbClr val="000000">
                      <a:alpha val="25000"/>
                    </a:srgbClr>
                  </a:outerShdw>
                </a:effectLst>
              </a:rPr>
              <a:t>what is the typical fraudulent transaction range In dollars?</a:t>
            </a:r>
          </a:p>
        </p:txBody>
      </p:sp>
      <p:pic>
        <p:nvPicPr>
          <p:cNvPr id="5" name="Picture 4" descr="Magnifying glass and question mark">
            <a:extLst>
              <a:ext uri="{FF2B5EF4-FFF2-40B4-BE49-F238E27FC236}">
                <a16:creationId xmlns:a16="http://schemas.microsoft.com/office/drawing/2014/main" id="{1744D8D3-8B2A-B623-6BB2-DFAE2004CD38}"/>
              </a:ext>
            </a:extLst>
          </p:cNvPr>
          <p:cNvPicPr>
            <a:picLocks noChangeAspect="1"/>
          </p:cNvPicPr>
          <p:nvPr/>
        </p:nvPicPr>
        <p:blipFill>
          <a:blip r:embed="rId3"/>
          <a:srcRect t="23603" b="14078"/>
          <a:stretch/>
        </p:blipFill>
        <p:spPr>
          <a:xfrm>
            <a:off x="20" y="10"/>
            <a:ext cx="12191980" cy="4273816"/>
          </a:xfrm>
          <a:prstGeom prst="rect">
            <a:avLst/>
          </a:prstGeom>
        </p:spPr>
      </p:pic>
    </p:spTree>
    <p:extLst>
      <p:ext uri="{BB962C8B-B14F-4D97-AF65-F5344CB8AC3E}">
        <p14:creationId xmlns:p14="http://schemas.microsoft.com/office/powerpoint/2010/main" val="1537704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Pile of credit cards">
            <a:extLst>
              <a:ext uri="{FF2B5EF4-FFF2-40B4-BE49-F238E27FC236}">
                <a16:creationId xmlns:a16="http://schemas.microsoft.com/office/drawing/2014/main" id="{D2A5D13F-3EFA-EAAC-FC2E-B4877F7FB1E9}"/>
              </a:ext>
            </a:extLst>
          </p:cNvPr>
          <p:cNvPicPr>
            <a:picLocks noChangeAspect="1"/>
          </p:cNvPicPr>
          <p:nvPr/>
        </p:nvPicPr>
        <p:blipFill>
          <a:blip r:embed="rId3"/>
          <a:srcRect t="15730"/>
          <a:stretch/>
        </p:blipFill>
        <p:spPr>
          <a:xfrm>
            <a:off x="20" y="10"/>
            <a:ext cx="12191980" cy="6857990"/>
          </a:xfrm>
          <a:prstGeom prst="rect">
            <a:avLst/>
          </a:prstGeom>
        </p:spPr>
      </p:pic>
      <p:sp useBgFill="1">
        <p:nvSpPr>
          <p:cNvPr id="6"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47EF9F-132E-4862-573B-6196CCF11E2C}"/>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lang="en-US" sz="4400">
                <a:effectLst>
                  <a:glow rad="38100">
                    <a:schemeClr val="bg1">
                      <a:lumMod val="65000"/>
                      <a:lumOff val="35000"/>
                      <a:alpha val="50000"/>
                    </a:schemeClr>
                  </a:glow>
                  <a:outerShdw blurRad="28575" dist="31750" dir="13200000" algn="tl" rotWithShape="0">
                    <a:srgbClr val="000000">
                      <a:alpha val="25000"/>
                    </a:srgbClr>
                  </a:outerShdw>
                </a:effectLst>
              </a:rPr>
              <a:t>Have You ever been a victim of credit card fraud?</a:t>
            </a:r>
          </a:p>
        </p:txBody>
      </p:sp>
    </p:spTree>
    <p:extLst>
      <p:ext uri="{BB962C8B-B14F-4D97-AF65-F5344CB8AC3E}">
        <p14:creationId xmlns:p14="http://schemas.microsoft.com/office/powerpoint/2010/main" val="166949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29B62FE-CDB0-165C-271D-9010F086F525}"/>
              </a:ext>
            </a:extLst>
          </p:cNvPr>
          <p:cNvPicPr>
            <a:picLocks noChangeAspect="1"/>
          </p:cNvPicPr>
          <p:nvPr/>
        </p:nvPicPr>
        <p:blipFill>
          <a:blip r:embed="rId2"/>
          <a:stretch>
            <a:fillRect/>
          </a:stretch>
        </p:blipFill>
        <p:spPr>
          <a:xfrm>
            <a:off x="2029527" y="643467"/>
            <a:ext cx="8132946" cy="5571066"/>
          </a:xfrm>
          <a:prstGeom prst="rect">
            <a:avLst/>
          </a:prstGeom>
        </p:spPr>
      </p:pic>
    </p:spTree>
    <p:extLst>
      <p:ext uri="{BB962C8B-B14F-4D97-AF65-F5344CB8AC3E}">
        <p14:creationId xmlns:p14="http://schemas.microsoft.com/office/powerpoint/2010/main" val="840783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A9F36-B809-CFE0-6F36-A8921B0774B4}"/>
              </a:ext>
            </a:extLst>
          </p:cNvPr>
          <p:cNvSpPr>
            <a:spLocks noGrp="1"/>
          </p:cNvSpPr>
          <p:nvPr>
            <p:ph type="title"/>
          </p:nvPr>
        </p:nvSpPr>
        <p:spPr>
          <a:xfrm>
            <a:off x="1143001" y="1882346"/>
            <a:ext cx="9905998" cy="1905000"/>
          </a:xfrm>
        </p:spPr>
        <p:txBody>
          <a:bodyPr>
            <a:normAutofit/>
          </a:bodyPr>
          <a:lstStyle/>
          <a:p>
            <a:r>
              <a:rPr lang="en-US" b="0" i="0" u="none" strike="noStrike" dirty="0">
                <a:solidFill>
                  <a:schemeClr val="tx1"/>
                </a:solidFill>
                <a:effectLst/>
                <a:latin typeface="-webkit-standard"/>
              </a:rPr>
              <a:t>Can anyone guess which transaction category—like health &amp; fitness, Personal Care, Groceries etc. —has the highest percentage of fraud? </a:t>
            </a:r>
            <a:endParaRPr lang="en-US" dirty="0">
              <a:solidFill>
                <a:schemeClr val="tx1"/>
              </a:solidFill>
            </a:endParaRPr>
          </a:p>
        </p:txBody>
      </p:sp>
    </p:spTree>
    <p:extLst>
      <p:ext uri="{BB962C8B-B14F-4D97-AF65-F5344CB8AC3E}">
        <p14:creationId xmlns:p14="http://schemas.microsoft.com/office/powerpoint/2010/main" val="2450395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5DF6331-5C59-D199-B50F-71E58F0E9706}"/>
              </a:ext>
            </a:extLst>
          </p:cNvPr>
          <p:cNvPicPr>
            <a:picLocks noGrp="1" noChangeAspect="1"/>
          </p:cNvPicPr>
          <p:nvPr>
            <p:ph idx="1"/>
          </p:nvPr>
        </p:nvPicPr>
        <p:blipFill>
          <a:blip r:embed="rId2"/>
          <a:stretch>
            <a:fillRect/>
          </a:stretch>
        </p:blipFill>
        <p:spPr>
          <a:xfrm>
            <a:off x="2635710" y="643467"/>
            <a:ext cx="6920580" cy="5571066"/>
          </a:xfrm>
          <a:prstGeom prst="rect">
            <a:avLst/>
          </a:prstGeom>
        </p:spPr>
      </p:pic>
    </p:spTree>
    <p:extLst>
      <p:ext uri="{BB962C8B-B14F-4D97-AF65-F5344CB8AC3E}">
        <p14:creationId xmlns:p14="http://schemas.microsoft.com/office/powerpoint/2010/main" val="2164268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0878-1BB9-EE94-998D-4939F9BFCE11}"/>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lnSpc>
                <a:spcPct val="90000"/>
              </a:lnSpc>
            </a:pPr>
            <a:r>
              <a:rPr lang="en-US" sz="4100" dirty="0">
                <a:effectLst>
                  <a:glow rad="38100">
                    <a:schemeClr val="bg1">
                      <a:lumMod val="65000"/>
                      <a:lumOff val="35000"/>
                      <a:alpha val="50000"/>
                    </a:schemeClr>
                  </a:glow>
                  <a:outerShdw blurRad="28575" dist="31750" dir="13200000" algn="tl" rotWithShape="0">
                    <a:srgbClr val="000000">
                      <a:alpha val="25000"/>
                    </a:srgbClr>
                  </a:outerShdw>
                </a:effectLst>
              </a:rPr>
              <a:t>CAN YOU GUESS WHICH TIME OR DATE FRAUDULENT TRANSACTIONS ARE MORE LIKELY TO OCCUR?</a:t>
            </a:r>
          </a:p>
        </p:txBody>
      </p:sp>
      <p:pic>
        <p:nvPicPr>
          <p:cNvPr id="9" name="Graphic 8" descr="Robber">
            <a:extLst>
              <a:ext uri="{FF2B5EF4-FFF2-40B4-BE49-F238E27FC236}">
                <a16:creationId xmlns:a16="http://schemas.microsoft.com/office/drawing/2014/main" id="{83E089F8-F47D-9B2A-F926-14CA73EE12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999" y="701410"/>
            <a:ext cx="5462001" cy="546200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11174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64DDBBE-663A-87E9-9B3D-2621EBE367A2}"/>
              </a:ext>
            </a:extLst>
          </p:cNvPr>
          <p:cNvPicPr>
            <a:picLocks noChangeAspect="1"/>
          </p:cNvPicPr>
          <p:nvPr/>
        </p:nvPicPr>
        <p:blipFill>
          <a:blip r:embed="rId2"/>
          <a:stretch>
            <a:fillRect/>
          </a:stretch>
        </p:blipFill>
        <p:spPr>
          <a:xfrm>
            <a:off x="1603204" y="643467"/>
            <a:ext cx="8985591" cy="5571066"/>
          </a:xfrm>
          <a:prstGeom prst="rect">
            <a:avLst/>
          </a:prstGeom>
        </p:spPr>
      </p:pic>
    </p:spTree>
    <p:extLst>
      <p:ext uri="{BB962C8B-B14F-4D97-AF65-F5344CB8AC3E}">
        <p14:creationId xmlns:p14="http://schemas.microsoft.com/office/powerpoint/2010/main" val="62037087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AAB0C47-03D3-4EC5-9300-FE0F71014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AE9B2A-AC36-470C-D3EB-212530840FE4}"/>
              </a:ext>
            </a:extLst>
          </p:cNvPr>
          <p:cNvSpPr>
            <a:spLocks noGrp="1"/>
          </p:cNvSpPr>
          <p:nvPr>
            <p:ph type="title"/>
          </p:nvPr>
        </p:nvSpPr>
        <p:spPr>
          <a:xfrm>
            <a:off x="3752793" y="643467"/>
            <a:ext cx="7795740" cy="4280312"/>
          </a:xfrm>
        </p:spPr>
        <p:txBody>
          <a:bodyPr vert="horz" lIns="91440" tIns="45720" rIns="91440" bIns="45720" rtlCol="0" anchor="b">
            <a:normAutofit/>
          </a:bodyPr>
          <a:lstStyle/>
          <a:p>
            <a:r>
              <a:rPr lang="en-US" sz="6600" dirty="0">
                <a:effectLst>
                  <a:glow rad="38100">
                    <a:schemeClr val="bg1">
                      <a:lumMod val="65000"/>
                      <a:lumOff val="35000"/>
                      <a:alpha val="50000"/>
                    </a:schemeClr>
                  </a:glow>
                  <a:outerShdw blurRad="28575" dist="31750" dir="13200000" algn="tl" rotWithShape="0">
                    <a:srgbClr val="000000">
                      <a:alpha val="25000"/>
                    </a:srgbClr>
                  </a:outerShdw>
                </a:effectLst>
              </a:rPr>
              <a:t>WHICH STATES HAVE THE MOST CREDIT CARD FRAUD?</a:t>
            </a:r>
          </a:p>
        </p:txBody>
      </p:sp>
      <p:sp useBgFill="1">
        <p:nvSpPr>
          <p:cNvPr id="17" name="Rounded Rectangle 9">
            <a:extLst>
              <a:ext uri="{FF2B5EF4-FFF2-40B4-BE49-F238E27FC236}">
                <a16:creationId xmlns:a16="http://schemas.microsoft.com/office/drawing/2014/main" id="{8EC4BECB-3915-428C-B97E-9B2A95053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91" y="0"/>
            <a:ext cx="3401878" cy="6857999"/>
          </a:xfrm>
          <a:prstGeom prst="roundRect">
            <a:avLst>
              <a:gd name="adj" fmla="val 0"/>
            </a:avLst>
          </a:prstGeom>
          <a:ln w="44450">
            <a:noFill/>
          </a:ln>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62FE8E50-044C-4BD7-A1B4-BC8AF7CDCF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16469"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08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66807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D3E83A4-5366-42B8-9E9E-2378A9446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6FA664-001A-4DAF-9837-CCBCD5DAE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8FED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CB7B026-E6D7-0175-83D5-361C3D057855}"/>
              </a:ext>
            </a:extLst>
          </p:cNvPr>
          <p:cNvPicPr>
            <a:picLocks noChangeAspect="1"/>
          </p:cNvPicPr>
          <p:nvPr/>
        </p:nvPicPr>
        <p:blipFill>
          <a:blip r:embed="rId2"/>
          <a:srcRect t="17601" r="1" b="1"/>
          <a:stretch/>
        </p:blipFill>
        <p:spPr>
          <a:xfrm>
            <a:off x="643467" y="643467"/>
            <a:ext cx="10905066" cy="5571066"/>
          </a:xfrm>
          <a:prstGeom prst="rect">
            <a:avLst/>
          </a:prstGeom>
        </p:spPr>
      </p:pic>
    </p:spTree>
    <p:extLst>
      <p:ext uri="{BB962C8B-B14F-4D97-AF65-F5344CB8AC3E}">
        <p14:creationId xmlns:p14="http://schemas.microsoft.com/office/powerpoint/2010/main" val="1073928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Content Placeholder 4" descr="A map of the united states with red dots&#10;&#10;Description automatically generated">
            <a:extLst>
              <a:ext uri="{FF2B5EF4-FFF2-40B4-BE49-F238E27FC236}">
                <a16:creationId xmlns:a16="http://schemas.microsoft.com/office/drawing/2014/main" id="{2D2D97D7-A6A9-DA62-CDA9-ACCBACD4F13B}"/>
              </a:ext>
            </a:extLst>
          </p:cNvPr>
          <p:cNvPicPr>
            <a:picLocks noGrp="1" noChangeAspect="1"/>
          </p:cNvPicPr>
          <p:nvPr>
            <p:ph sz="half" idx="2"/>
          </p:nvPr>
        </p:nvPicPr>
        <p:blipFill>
          <a:blip r:embed="rId3"/>
          <a:srcRect r="8444" b="-1"/>
          <a:stretch/>
        </p:blipFill>
        <p:spPr>
          <a:xfrm>
            <a:off x="0" y="10"/>
            <a:ext cx="12191980" cy="6857990"/>
          </a:xfrm>
          <a:prstGeom prst="rect">
            <a:avLst/>
          </a:prstGeom>
        </p:spPr>
      </p:pic>
      <p:sp>
        <p:nvSpPr>
          <p:cNvPr id="12" name="Oval 11">
            <a:extLst>
              <a:ext uri="{FF2B5EF4-FFF2-40B4-BE49-F238E27FC236}">
                <a16:creationId xmlns:a16="http://schemas.microsoft.com/office/drawing/2014/main" id="{F901FFF9-73B0-D913-CF33-7B9C7193F81F}"/>
              </a:ext>
            </a:extLst>
          </p:cNvPr>
          <p:cNvSpPr/>
          <p:nvPr/>
        </p:nvSpPr>
        <p:spPr>
          <a:xfrm>
            <a:off x="6748669" y="2857634"/>
            <a:ext cx="1759227" cy="1714365"/>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B1A783-4F36-561D-FF08-AA7CB24B0751}"/>
              </a:ext>
            </a:extLst>
          </p:cNvPr>
          <p:cNvSpPr/>
          <p:nvPr/>
        </p:nvSpPr>
        <p:spPr>
          <a:xfrm>
            <a:off x="5555973" y="2174789"/>
            <a:ext cx="1425595" cy="1556952"/>
          </a:xfrm>
          <a:prstGeom prst="ellipse">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38ECE5-C3FA-EC8D-BCE1-1BFC6D8AE536}"/>
              </a:ext>
            </a:extLst>
          </p:cNvPr>
          <p:cNvSpPr/>
          <p:nvPr/>
        </p:nvSpPr>
        <p:spPr>
          <a:xfrm>
            <a:off x="543697" y="2026507"/>
            <a:ext cx="2730844" cy="3472249"/>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8051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CB298504-7AFA-92F3-84E1-1BFFFB26C323}"/>
              </a:ext>
            </a:extLst>
          </p:cNvPr>
          <p:cNvPicPr>
            <a:picLocks noChangeAspect="1"/>
          </p:cNvPicPr>
          <p:nvPr/>
        </p:nvPicPr>
        <p:blipFill>
          <a:blip r:embed="rId3">
            <a:alphaModFix amt="1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CBF0E07-A99A-BFCD-0613-6FDEDFDDF327}"/>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WHICH STATE HAS THE HIGHEST FRAUDULENT TRANSACTION AMOUNT?</a:t>
            </a:r>
          </a:p>
        </p:txBody>
      </p:sp>
    </p:spTree>
    <p:extLst>
      <p:ext uri="{BB962C8B-B14F-4D97-AF65-F5344CB8AC3E}">
        <p14:creationId xmlns:p14="http://schemas.microsoft.com/office/powerpoint/2010/main" val="283112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566791-DE77-5E4B-337A-746991A5A4A5}"/>
              </a:ext>
            </a:extLst>
          </p:cNvPr>
          <p:cNvPicPr>
            <a:picLocks noChangeAspect="1"/>
          </p:cNvPicPr>
          <p:nvPr/>
        </p:nvPicPr>
        <p:blipFill>
          <a:blip r:embed="rId3"/>
          <a:srcRect t="5718"/>
          <a:stretch/>
        </p:blipFill>
        <p:spPr>
          <a:xfrm>
            <a:off x="1180739" y="720348"/>
            <a:ext cx="9884439"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266983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E85E-4F4A-B398-7974-5CE1E97F27D9}"/>
              </a:ext>
            </a:extLst>
          </p:cNvPr>
          <p:cNvSpPr>
            <a:spLocks noGrp="1"/>
          </p:cNvSpPr>
          <p:nvPr>
            <p:ph type="title"/>
          </p:nvPr>
        </p:nvSpPr>
        <p:spPr>
          <a:xfrm>
            <a:off x="6420465" y="609600"/>
            <a:ext cx="5122606" cy="1905000"/>
          </a:xfrm>
        </p:spPr>
        <p:txBody>
          <a:bodyPr>
            <a:normAutofit/>
          </a:bodyPr>
          <a:lstStyle/>
          <a:p>
            <a:r>
              <a:rPr lang="en-US"/>
              <a:t>Did you know?</a:t>
            </a:r>
          </a:p>
        </p:txBody>
      </p:sp>
      <p:sp>
        <p:nvSpPr>
          <p:cNvPr id="3" name="Content Placeholder 2">
            <a:extLst>
              <a:ext uri="{FF2B5EF4-FFF2-40B4-BE49-F238E27FC236}">
                <a16:creationId xmlns:a16="http://schemas.microsoft.com/office/drawing/2014/main" id="{77B7FE74-1B2E-455D-ED1F-0AB0F35D90E1}"/>
              </a:ext>
            </a:extLst>
          </p:cNvPr>
          <p:cNvSpPr>
            <a:spLocks noGrp="1"/>
          </p:cNvSpPr>
          <p:nvPr>
            <p:ph idx="1"/>
          </p:nvPr>
        </p:nvSpPr>
        <p:spPr>
          <a:xfrm>
            <a:off x="6420465" y="2666999"/>
            <a:ext cx="5122606" cy="3216276"/>
          </a:xfrm>
        </p:spPr>
        <p:txBody>
          <a:bodyPr anchor="t">
            <a:normAutofit fontScale="77500" lnSpcReduction="20000"/>
          </a:bodyPr>
          <a:lstStyle/>
          <a:p>
            <a:pPr algn="l">
              <a:buFont typeface="Arial" panose="020B0604020202020204" pitchFamily="34" charset="0"/>
              <a:buChar char="•"/>
            </a:pPr>
            <a:r>
              <a:rPr lang="en-US" b="0" i="0" u="none" strike="noStrike" dirty="0">
                <a:solidFill>
                  <a:schemeClr val="tx1"/>
                </a:solidFill>
                <a:effectLst/>
                <a:latin typeface="HCo Gotham SSm"/>
              </a:rPr>
              <a:t>60% of U.S. credit card holders have been victimized by fraud, and 45% have experienced fraud multiple times.</a:t>
            </a:r>
          </a:p>
          <a:p>
            <a:pPr algn="l">
              <a:buFont typeface="Arial" panose="020B0604020202020204" pitchFamily="34" charset="0"/>
              <a:buChar char="•"/>
            </a:pPr>
            <a:r>
              <a:rPr lang="en-US" b="0" i="0" u="none" strike="noStrike" dirty="0">
                <a:solidFill>
                  <a:schemeClr val="tx1"/>
                </a:solidFill>
                <a:effectLst/>
                <a:latin typeface="HCo Gotham SSm"/>
              </a:rPr>
              <a:t>52 million Americans had fraudulent charges on their credit or debit cards last year, with unauthorized purchases exceeding $5 billion.</a:t>
            </a:r>
          </a:p>
          <a:p>
            <a:pPr algn="l">
              <a:buFont typeface="Arial" panose="020B0604020202020204" pitchFamily="34" charset="0"/>
              <a:buChar char="•"/>
            </a:pPr>
            <a:r>
              <a:rPr lang="en-US" b="0" i="0" u="none" strike="noStrike" dirty="0">
                <a:solidFill>
                  <a:schemeClr val="tx1"/>
                </a:solidFill>
                <a:effectLst/>
                <a:latin typeface="HCo Gotham SSm"/>
              </a:rPr>
              <a:t>The median fraudulent charge also jumped 26% in the last two years, rising from $79 to $100.</a:t>
            </a:r>
          </a:p>
          <a:p>
            <a:pPr algn="l">
              <a:buFont typeface="Arial" panose="020B0604020202020204" pitchFamily="34" charset="0"/>
              <a:buChar char="•"/>
            </a:pPr>
            <a:r>
              <a:rPr lang="en-US" b="0" i="0" u="none" strike="noStrike" dirty="0">
                <a:solidFill>
                  <a:schemeClr val="tx1"/>
                </a:solidFill>
                <a:effectLst/>
                <a:latin typeface="HCo Gotham SSm"/>
              </a:rPr>
              <a:t>Only 7% of fraudulent charges involved stolen or lost credit cards; the rest accessed personal data and account information remotely.</a:t>
            </a:r>
          </a:p>
          <a:p>
            <a:pPr marL="0" indent="0">
              <a:buNone/>
            </a:pPr>
            <a:br>
              <a:rPr lang="en-US" dirty="0">
                <a:solidFill>
                  <a:schemeClr val="tx1"/>
                </a:solidFill>
              </a:rPr>
            </a:br>
            <a:endParaRPr lang="en-US" dirty="0">
              <a:solidFill>
                <a:schemeClr val="tx1"/>
              </a:solidFill>
            </a:endParaRPr>
          </a:p>
        </p:txBody>
      </p:sp>
      <p:pic>
        <p:nvPicPr>
          <p:cNvPr id="7" name="Graphic 6" descr="Credit card">
            <a:extLst>
              <a:ext uri="{FF2B5EF4-FFF2-40B4-BE49-F238E27FC236}">
                <a16:creationId xmlns:a16="http://schemas.microsoft.com/office/drawing/2014/main" id="{8F83EDBC-D77B-3B6F-EBDF-2693F0E301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132" y="645106"/>
            <a:ext cx="524774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TextBox 3">
            <a:extLst>
              <a:ext uri="{FF2B5EF4-FFF2-40B4-BE49-F238E27FC236}">
                <a16:creationId xmlns:a16="http://schemas.microsoft.com/office/drawing/2014/main" id="{23E2A9C7-AC0A-C05C-6B20-9355F92F7C54}"/>
              </a:ext>
            </a:extLst>
          </p:cNvPr>
          <p:cNvSpPr txBox="1"/>
          <p:nvPr/>
        </p:nvSpPr>
        <p:spPr>
          <a:xfrm>
            <a:off x="6986823" y="6248400"/>
            <a:ext cx="4556248" cy="200055"/>
          </a:xfrm>
          <a:prstGeom prst="rect">
            <a:avLst/>
          </a:prstGeom>
          <a:noFill/>
        </p:spPr>
        <p:txBody>
          <a:bodyPr wrap="square" rtlCol="0">
            <a:spAutoFit/>
          </a:bodyPr>
          <a:lstStyle/>
          <a:p>
            <a:pPr>
              <a:spcAft>
                <a:spcPts val="600"/>
              </a:spcAft>
            </a:pPr>
            <a:r>
              <a:rPr lang="en-US" sz="700" b="1" dirty="0" err="1"/>
              <a:t>Security.org</a:t>
            </a:r>
            <a:endParaRPr lang="en-US" sz="700" b="1" dirty="0"/>
          </a:p>
        </p:txBody>
      </p:sp>
    </p:spTree>
    <p:extLst>
      <p:ext uri="{BB962C8B-B14F-4D97-AF65-F5344CB8AC3E}">
        <p14:creationId xmlns:p14="http://schemas.microsoft.com/office/powerpoint/2010/main" val="425408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292F-0A8C-3F6B-5B1F-936A26A3C6E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49115DA-E32E-1119-6C23-746C6C0ED526}"/>
              </a:ext>
            </a:extLst>
          </p:cNvPr>
          <p:cNvSpPr>
            <a:spLocks noGrp="1"/>
          </p:cNvSpPr>
          <p:nvPr>
            <p:ph sz="half" idx="1"/>
          </p:nvPr>
        </p:nvSpPr>
        <p:spPr/>
        <p:txBody>
          <a:bodyPr>
            <a:normAutofit fontScale="85000" lnSpcReduction="10000"/>
          </a:bodyPr>
          <a:lstStyle/>
          <a:p>
            <a:pPr marL="0" indent="0">
              <a:buNone/>
            </a:pPr>
            <a:r>
              <a:rPr lang="en-US" b="1" dirty="0">
                <a:solidFill>
                  <a:schemeClr val="tx1"/>
                </a:solidFill>
              </a:rPr>
              <a:t>Problem Statement</a:t>
            </a:r>
          </a:p>
          <a:p>
            <a:pPr marL="0" indent="0">
              <a:buNone/>
            </a:pPr>
            <a:r>
              <a:rPr lang="en-US" b="0" i="0" u="none" strike="noStrike" dirty="0">
                <a:solidFill>
                  <a:schemeClr val="tx1"/>
                </a:solidFill>
                <a:effectLst/>
              </a:rPr>
              <a:t>Credit card fraud costs financial institutions billions each year. Detecting fraud in real-time is challenging due to the rarity of fraudulent transactions compared to legitimate ones. </a:t>
            </a:r>
          </a:p>
          <a:p>
            <a:pPr marL="0" indent="0">
              <a:buNone/>
            </a:pPr>
            <a:r>
              <a:rPr lang="en-US" b="1" dirty="0">
                <a:solidFill>
                  <a:schemeClr val="tx1"/>
                </a:solidFill>
              </a:rPr>
              <a:t>Goal</a:t>
            </a:r>
            <a:r>
              <a:rPr lang="en-US" dirty="0">
                <a:solidFill>
                  <a:schemeClr val="tx1"/>
                </a:solidFill>
              </a:rPr>
              <a:t>: </a:t>
            </a:r>
            <a:r>
              <a:rPr lang="en-US" b="0" i="0" u="none" strike="noStrike" dirty="0">
                <a:solidFill>
                  <a:schemeClr val="tx1"/>
                </a:solidFill>
                <a:effectLst/>
              </a:rPr>
              <a:t>The goal of this project is to build a machine learning model using the Kaggle Credit Card Fraud Dataset to predict fraudulent transactions accurately and minimize false positives.</a:t>
            </a:r>
            <a:endParaRPr lang="en-US" dirty="0">
              <a:solidFill>
                <a:schemeClr val="tx1"/>
              </a:solidFill>
              <a:effectLst/>
            </a:endParaRPr>
          </a:p>
          <a:p>
            <a:pPr marL="0" indent="0">
              <a:buNone/>
            </a:pPr>
            <a:r>
              <a:rPr lang="en-US" b="1" i="0" u="none" strike="noStrike" dirty="0">
                <a:solidFill>
                  <a:schemeClr val="tx1"/>
                </a:solidFill>
                <a:effectLst/>
              </a:rPr>
              <a:t>Key Focus</a:t>
            </a:r>
            <a:r>
              <a:rPr lang="en-US" b="0" i="0" u="none" strike="noStrike" dirty="0">
                <a:solidFill>
                  <a:schemeClr val="tx1"/>
                </a:solidFill>
                <a:effectLst/>
              </a:rPr>
              <a:t>: Our approach centers on addressing class imbalance and tuning the threshold to balance precision and recall.</a:t>
            </a:r>
            <a:endParaRPr lang="en-US" dirty="0">
              <a:solidFill>
                <a:schemeClr val="tx1"/>
              </a:solidFill>
            </a:endParaRPr>
          </a:p>
        </p:txBody>
      </p:sp>
      <p:sp>
        <p:nvSpPr>
          <p:cNvPr id="4" name="Content Placeholder 3">
            <a:extLst>
              <a:ext uri="{FF2B5EF4-FFF2-40B4-BE49-F238E27FC236}">
                <a16:creationId xmlns:a16="http://schemas.microsoft.com/office/drawing/2014/main" id="{41FBF8C6-8098-7C70-C539-C53D2C0A44AE}"/>
              </a:ext>
            </a:extLst>
          </p:cNvPr>
          <p:cNvSpPr>
            <a:spLocks noGrp="1"/>
          </p:cNvSpPr>
          <p:nvPr>
            <p:ph sz="half" idx="2"/>
          </p:nvPr>
        </p:nvSpPr>
        <p:spPr/>
        <p:txBody>
          <a:bodyPr>
            <a:normAutofit fontScale="85000" lnSpcReduction="10000"/>
          </a:bodyPr>
          <a:lstStyle/>
          <a:p>
            <a:pPr marL="0" indent="0">
              <a:buNone/>
            </a:pPr>
            <a:r>
              <a:rPr lang="en-US" b="1" dirty="0"/>
              <a:t>Dataset</a:t>
            </a:r>
            <a:r>
              <a:rPr lang="en-US" dirty="0"/>
              <a:t>: The dataset contains anonymized transaction data with both fraud (1) and non-fraud (0) labels, specifically the western united states. </a:t>
            </a:r>
          </a:p>
          <a:p>
            <a:pPr marL="0" indent="0">
              <a:buNone/>
            </a:pPr>
            <a:r>
              <a:rPr lang="en-US" b="1" dirty="0"/>
              <a:t>Dataset Source</a:t>
            </a:r>
            <a:r>
              <a:rPr lang="en-US" dirty="0"/>
              <a:t>: </a:t>
            </a:r>
            <a:r>
              <a:rPr lang="en-US" dirty="0">
                <a:hlinkClick r:id="rId3"/>
              </a:rPr>
              <a:t>Kaggle Credit Card Fraud Data by Neha Roychoudhury</a:t>
            </a:r>
            <a:endParaRPr lang="en-US" dirty="0"/>
          </a:p>
          <a:p>
            <a:endParaRPr lang="en-US" dirty="0"/>
          </a:p>
        </p:txBody>
      </p:sp>
    </p:spTree>
    <p:extLst>
      <p:ext uri="{BB962C8B-B14F-4D97-AF65-F5344CB8AC3E}">
        <p14:creationId xmlns:p14="http://schemas.microsoft.com/office/powerpoint/2010/main" val="1119787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B26C-1D9E-04F9-4E02-1B9063557ABC}"/>
              </a:ext>
            </a:extLst>
          </p:cNvPr>
          <p:cNvSpPr>
            <a:spLocks noGrp="1"/>
          </p:cNvSpPr>
          <p:nvPr>
            <p:ph type="title"/>
          </p:nvPr>
        </p:nvSpPr>
        <p:spPr>
          <a:xfrm>
            <a:off x="1141413" y="609600"/>
            <a:ext cx="9905998" cy="1468582"/>
          </a:xfrm>
        </p:spPr>
        <p:txBody>
          <a:bodyPr>
            <a:normAutofit/>
          </a:bodyPr>
          <a:lstStyle/>
          <a:p>
            <a:r>
              <a:rPr lang="en-US" dirty="0"/>
              <a:t>Objectives</a:t>
            </a:r>
          </a:p>
        </p:txBody>
      </p:sp>
      <p:graphicFrame>
        <p:nvGraphicFramePr>
          <p:cNvPr id="8" name="Content Placeholder 3">
            <a:extLst>
              <a:ext uri="{FF2B5EF4-FFF2-40B4-BE49-F238E27FC236}">
                <a16:creationId xmlns:a16="http://schemas.microsoft.com/office/drawing/2014/main" id="{01999414-D7A9-3140-4D96-BCEECFD65AFE}"/>
              </a:ext>
            </a:extLst>
          </p:cNvPr>
          <p:cNvGraphicFramePr>
            <a:graphicFrameLocks noGrp="1"/>
          </p:cNvGraphicFramePr>
          <p:nvPr>
            <p:ph idx="1"/>
            <p:extLst>
              <p:ext uri="{D42A27DB-BD31-4B8C-83A1-F6EECF244321}">
                <p14:modId xmlns:p14="http://schemas.microsoft.com/office/powerpoint/2010/main" val="3218986096"/>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2163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474D-C712-A51B-72A8-8DDE1008B830}"/>
              </a:ext>
            </a:extLst>
          </p:cNvPr>
          <p:cNvSpPr>
            <a:spLocks noGrp="1"/>
          </p:cNvSpPr>
          <p:nvPr>
            <p:ph type="title"/>
          </p:nvPr>
        </p:nvSpPr>
        <p:spPr>
          <a:xfrm>
            <a:off x="4303643" y="609600"/>
            <a:ext cx="6743767" cy="1905000"/>
          </a:xfrm>
        </p:spPr>
        <p:txBody>
          <a:bodyPr vert="horz" lIns="91440" tIns="45720" rIns="91440" bIns="45720" rtlCol="0">
            <a:normAutofit/>
          </a:bodyPr>
          <a:lstStyle/>
          <a:p>
            <a:r>
              <a:rPr lang="en-US"/>
              <a:t>Data Exploration &amp; Preprocessing</a:t>
            </a:r>
          </a:p>
        </p:txBody>
      </p:sp>
      <p:pic>
        <p:nvPicPr>
          <p:cNvPr id="5" name="Picture 4" descr="Graph">
            <a:extLst>
              <a:ext uri="{FF2B5EF4-FFF2-40B4-BE49-F238E27FC236}">
                <a16:creationId xmlns:a16="http://schemas.microsoft.com/office/drawing/2014/main" id="{1CFE2795-47FE-70DA-C0A5-6D567E1A3729}"/>
              </a:ext>
            </a:extLst>
          </p:cNvPr>
          <p:cNvPicPr>
            <a:picLocks noChangeAspect="1"/>
          </p:cNvPicPr>
          <p:nvPr/>
        </p:nvPicPr>
        <p:blipFill>
          <a:blip r:embed="rId4"/>
          <a:srcRect l="28512" r="39778"/>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45779CD4-47B3-63E1-D914-344A7C192E80}"/>
              </a:ext>
            </a:extLst>
          </p:cNvPr>
          <p:cNvSpPr>
            <a:spLocks noGrp="1"/>
          </p:cNvSpPr>
          <p:nvPr>
            <p:ph idx="1"/>
          </p:nvPr>
        </p:nvSpPr>
        <p:spPr>
          <a:xfrm>
            <a:off x="4303643" y="2666999"/>
            <a:ext cx="7046844" cy="3415749"/>
          </a:xfrm>
        </p:spPr>
        <p:txBody>
          <a:bodyPr vert="horz" lIns="91440" tIns="45720" rIns="91440" bIns="45720" rtlCol="0">
            <a:normAutofit fontScale="77500" lnSpcReduction="20000"/>
          </a:bodyPr>
          <a:lstStyle/>
          <a:p>
            <a:pPr marL="0" indent="0">
              <a:buNone/>
            </a:pPr>
            <a:r>
              <a:rPr lang="en-US" b="1" dirty="0"/>
              <a:t>Dataset Overview</a:t>
            </a:r>
            <a:r>
              <a:rPr lang="en-US" dirty="0"/>
              <a:t>: </a:t>
            </a:r>
          </a:p>
          <a:p>
            <a:r>
              <a:rPr lang="en-US" dirty="0"/>
              <a:t>the dataset contains approximately 150,000 transactions and 18 columns, including features like amount, merchant, category, state, city and transaction time.</a:t>
            </a:r>
          </a:p>
          <a:p>
            <a:pPr marL="0" indent="0">
              <a:buNone/>
            </a:pPr>
            <a:r>
              <a:rPr lang="en-US" b="1" dirty="0"/>
              <a:t>Data Cleansing</a:t>
            </a:r>
            <a:r>
              <a:rPr lang="en-US" dirty="0"/>
              <a:t>: </a:t>
            </a:r>
          </a:p>
          <a:p>
            <a:r>
              <a:rPr lang="en-US" dirty="0"/>
              <a:t>No missing values. The Amount feature was normalized to account for high variability in transaction amounts.</a:t>
            </a:r>
          </a:p>
          <a:p>
            <a:pPr marL="0" indent="0">
              <a:buNone/>
            </a:pPr>
            <a:r>
              <a:rPr lang="en-US" b="1" dirty="0"/>
              <a:t>Class Imbalance</a:t>
            </a:r>
            <a:r>
              <a:rPr lang="en-US" dirty="0"/>
              <a:t>: </a:t>
            </a:r>
            <a:endParaRPr lang="en-US" b="1" dirty="0"/>
          </a:p>
          <a:p>
            <a:r>
              <a:rPr lang="en-US" b="1" dirty="0"/>
              <a:t>Fraudulent transactions</a:t>
            </a:r>
            <a:r>
              <a:rPr lang="en-US" dirty="0"/>
              <a:t> represent a small portion of the dataset (~0.38%).</a:t>
            </a:r>
          </a:p>
          <a:p>
            <a:r>
              <a:rPr lang="en-US" dirty="0"/>
              <a:t>We addressed this by using </a:t>
            </a:r>
            <a:r>
              <a:rPr lang="en-US" b="1" dirty="0"/>
              <a:t>class weights</a:t>
            </a:r>
            <a:r>
              <a:rPr lang="en-US" dirty="0"/>
              <a:t> in the Random Forest model and applying </a:t>
            </a:r>
            <a:r>
              <a:rPr lang="en-US" b="1" dirty="0"/>
              <a:t>Random Under-sampling</a:t>
            </a:r>
            <a:r>
              <a:rPr lang="en-US" dirty="0"/>
              <a:t> to balance the fraud and non-fraud cases for effective learning.</a:t>
            </a:r>
          </a:p>
        </p:txBody>
      </p:sp>
    </p:spTree>
    <p:extLst>
      <p:ext uri="{BB962C8B-B14F-4D97-AF65-F5344CB8AC3E}">
        <p14:creationId xmlns:p14="http://schemas.microsoft.com/office/powerpoint/2010/main" val="1015965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B075-90F9-F5FF-D885-B3BBA67FA0C7}"/>
              </a:ext>
            </a:extLst>
          </p:cNvPr>
          <p:cNvSpPr>
            <a:spLocks noGrp="1"/>
          </p:cNvSpPr>
          <p:nvPr>
            <p:ph type="title"/>
          </p:nvPr>
        </p:nvSpPr>
        <p:spPr>
          <a:xfrm>
            <a:off x="4137388" y="133865"/>
            <a:ext cx="6743767" cy="1647434"/>
          </a:xfrm>
        </p:spPr>
        <p:txBody>
          <a:bodyPr>
            <a:normAutofit/>
          </a:bodyPr>
          <a:lstStyle/>
          <a:p>
            <a:r>
              <a:rPr lang="en-US" dirty="0"/>
              <a:t>Feature Engineering</a:t>
            </a:r>
          </a:p>
        </p:txBody>
      </p:sp>
      <p:pic>
        <p:nvPicPr>
          <p:cNvPr id="20" name="Picture 19">
            <a:extLst>
              <a:ext uri="{FF2B5EF4-FFF2-40B4-BE49-F238E27FC236}">
                <a16:creationId xmlns:a16="http://schemas.microsoft.com/office/drawing/2014/main" id="{F209C671-587A-5F32-ED08-F8491AF94E2D}"/>
              </a:ext>
            </a:extLst>
          </p:cNvPr>
          <p:cNvPicPr>
            <a:picLocks noChangeAspect="1"/>
          </p:cNvPicPr>
          <p:nvPr/>
        </p:nvPicPr>
        <p:blipFill>
          <a:blip r:embed="rId4"/>
          <a:srcRect l="19009" r="52452"/>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21" name="Content Placeholder 2">
            <a:extLst>
              <a:ext uri="{FF2B5EF4-FFF2-40B4-BE49-F238E27FC236}">
                <a16:creationId xmlns:a16="http://schemas.microsoft.com/office/drawing/2014/main" id="{8AE99E53-892D-4F5A-EFB5-4F492139A7C4}"/>
              </a:ext>
            </a:extLst>
          </p:cNvPr>
          <p:cNvSpPr>
            <a:spLocks noGrp="1"/>
          </p:cNvSpPr>
          <p:nvPr>
            <p:ph idx="1"/>
          </p:nvPr>
        </p:nvSpPr>
        <p:spPr>
          <a:xfrm>
            <a:off x="4234586" y="1872610"/>
            <a:ext cx="7046844" cy="4043883"/>
          </a:xfrm>
        </p:spPr>
        <p:txBody>
          <a:bodyPr>
            <a:normAutofit fontScale="92500" lnSpcReduction="20000"/>
          </a:bodyPr>
          <a:lstStyle/>
          <a:p>
            <a:pPr marL="0" indent="0">
              <a:buNone/>
            </a:pPr>
            <a:r>
              <a:rPr lang="en-US" b="1" dirty="0"/>
              <a:t>Key Features</a:t>
            </a:r>
            <a:r>
              <a:rPr lang="en-US" dirty="0"/>
              <a:t>: </a:t>
            </a:r>
          </a:p>
          <a:p>
            <a:pPr marL="171450" indent="-171450">
              <a:buFont typeface="Arial" panose="020B0604020202020204" pitchFamily="34" charset="0"/>
              <a:buChar char="•"/>
            </a:pPr>
            <a:r>
              <a:rPr lang="en-US" dirty="0"/>
              <a:t>We used features such as Amount, Merchant, Category, State, City, and Transaction Date.</a:t>
            </a:r>
          </a:p>
          <a:p>
            <a:pPr marL="171450" indent="-171450">
              <a:buFont typeface="Arial" panose="020B0604020202020204" pitchFamily="34" charset="0"/>
              <a:buChar char="•"/>
            </a:pPr>
            <a:r>
              <a:rPr lang="en-US" dirty="0"/>
              <a:t>The Amount feature was normalized to account for variability across transactions.</a:t>
            </a:r>
          </a:p>
          <a:p>
            <a:pPr marL="0" indent="0">
              <a:buNone/>
            </a:pPr>
            <a:r>
              <a:rPr lang="en-US" b="1" dirty="0"/>
              <a:t>Feature Importance</a:t>
            </a:r>
            <a:r>
              <a:rPr lang="en-US" dirty="0"/>
              <a:t>:</a:t>
            </a:r>
          </a:p>
          <a:p>
            <a:pPr marL="0" indent="0">
              <a:buNone/>
            </a:pPr>
            <a:r>
              <a:rPr lang="en-US" b="0" i="0" u="none" strike="noStrike" dirty="0">
                <a:solidFill>
                  <a:schemeClr val="tx1"/>
                </a:solidFill>
                <a:effectLst/>
              </a:rPr>
              <a:t>Using the </a:t>
            </a:r>
            <a:r>
              <a:rPr lang="en-US" b="1" i="0" u="none" strike="noStrike" dirty="0">
                <a:solidFill>
                  <a:schemeClr val="tx1"/>
                </a:solidFill>
                <a:effectLst/>
              </a:rPr>
              <a:t>Random Forest model</a:t>
            </a:r>
            <a:r>
              <a:rPr lang="en-US" b="0" i="0" u="none" strike="noStrike" dirty="0">
                <a:solidFill>
                  <a:schemeClr val="tx1"/>
                </a:solidFill>
                <a:effectLst/>
              </a:rPr>
              <a:t>, we identified that features such as </a:t>
            </a:r>
            <a:r>
              <a:rPr lang="en-US" dirty="0">
                <a:solidFill>
                  <a:schemeClr val="tx1"/>
                </a:solidFill>
              </a:rPr>
              <a:t>Amount</a:t>
            </a:r>
            <a:r>
              <a:rPr lang="en-US" b="0" i="0" u="none" strike="noStrike" dirty="0">
                <a:solidFill>
                  <a:schemeClr val="tx1"/>
                </a:solidFill>
                <a:effectLst/>
              </a:rPr>
              <a:t>, </a:t>
            </a:r>
            <a:r>
              <a:rPr lang="en-US" dirty="0">
                <a:solidFill>
                  <a:schemeClr val="tx1"/>
                </a:solidFill>
              </a:rPr>
              <a:t>City Population</a:t>
            </a:r>
            <a:r>
              <a:rPr lang="en-US" b="0" i="0" u="none" strike="noStrike" dirty="0">
                <a:solidFill>
                  <a:schemeClr val="tx1"/>
                </a:solidFill>
                <a:effectLst/>
              </a:rPr>
              <a:t>, and </a:t>
            </a:r>
            <a:r>
              <a:rPr lang="en-US" dirty="0">
                <a:solidFill>
                  <a:schemeClr val="tx1"/>
                </a:solidFill>
              </a:rPr>
              <a:t>Merchant</a:t>
            </a:r>
            <a:r>
              <a:rPr lang="en-US" b="0" i="0" u="none" strike="noStrike" dirty="0">
                <a:solidFill>
                  <a:schemeClr val="tx1"/>
                </a:solidFill>
                <a:effectLst/>
              </a:rPr>
              <a:t> are critical for predicting fraudulent transactions.</a:t>
            </a:r>
          </a:p>
          <a:p>
            <a:pPr marL="0" indent="0" algn="l">
              <a:buNone/>
            </a:pPr>
            <a:r>
              <a:rPr lang="en-US" i="0" u="none" strike="noStrike" dirty="0">
                <a:solidFill>
                  <a:schemeClr val="tx1"/>
                </a:solidFill>
                <a:effectLst/>
              </a:rPr>
              <a:t>Visualization:</a:t>
            </a:r>
          </a:p>
          <a:p>
            <a:pPr algn="l">
              <a:buFont typeface="Arial" panose="020B0604020202020204" pitchFamily="34" charset="0"/>
              <a:buChar char="•"/>
            </a:pPr>
            <a:r>
              <a:rPr lang="en-US" i="0" u="none" strike="noStrike" dirty="0">
                <a:solidFill>
                  <a:schemeClr val="tx1"/>
                </a:solidFill>
                <a:effectLst/>
              </a:rPr>
              <a:t>Feature Importance Bar Chart: This chart shows the top contributing features used by the model to predict fraud</a:t>
            </a:r>
            <a:r>
              <a:rPr lang="en-US" b="0" i="0" u="none" strike="noStrike" dirty="0">
                <a:solidFill>
                  <a:schemeClr val="tx1"/>
                </a:solidFill>
                <a:effectLst/>
              </a:rPr>
              <a:t>.</a:t>
            </a:r>
          </a:p>
          <a:p>
            <a:pPr marL="0" indent="0">
              <a:buNone/>
            </a:pPr>
            <a:endParaRPr lang="en-US" dirty="0"/>
          </a:p>
        </p:txBody>
      </p:sp>
    </p:spTree>
    <p:extLst>
      <p:ext uri="{BB962C8B-B14F-4D97-AF65-F5344CB8AC3E}">
        <p14:creationId xmlns:p14="http://schemas.microsoft.com/office/powerpoint/2010/main" val="2994639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000C-AF88-6D0D-C92A-DD0A90CAEED9}"/>
              </a:ext>
            </a:extLst>
          </p:cNvPr>
          <p:cNvSpPr>
            <a:spLocks noGrp="1"/>
          </p:cNvSpPr>
          <p:nvPr>
            <p:ph type="title"/>
          </p:nvPr>
        </p:nvSpPr>
        <p:spPr>
          <a:xfrm>
            <a:off x="1141413" y="609600"/>
            <a:ext cx="6842381" cy="1905000"/>
          </a:xfrm>
        </p:spPr>
        <p:txBody>
          <a:bodyPr>
            <a:normAutofit/>
          </a:bodyPr>
          <a:lstStyle/>
          <a:p>
            <a:r>
              <a:rPr lang="en-US" dirty="0"/>
              <a:t>Model Selection	</a:t>
            </a:r>
          </a:p>
        </p:txBody>
      </p:sp>
      <p:sp>
        <p:nvSpPr>
          <p:cNvPr id="3" name="Content Placeholder 2">
            <a:extLst>
              <a:ext uri="{FF2B5EF4-FFF2-40B4-BE49-F238E27FC236}">
                <a16:creationId xmlns:a16="http://schemas.microsoft.com/office/drawing/2014/main" id="{C4A47E36-A647-E521-D52D-9BF039AAEA28}"/>
              </a:ext>
            </a:extLst>
          </p:cNvPr>
          <p:cNvSpPr>
            <a:spLocks noGrp="1"/>
          </p:cNvSpPr>
          <p:nvPr>
            <p:ph idx="1"/>
          </p:nvPr>
        </p:nvSpPr>
        <p:spPr>
          <a:xfrm>
            <a:off x="882106" y="2107441"/>
            <a:ext cx="6930871" cy="3124201"/>
          </a:xfrm>
        </p:spPr>
        <p:txBody>
          <a:bodyPr>
            <a:normAutofit lnSpcReduction="10000"/>
          </a:bodyPr>
          <a:lstStyle/>
          <a:p>
            <a:pPr marL="0" indent="0">
              <a:lnSpc>
                <a:spcPct val="90000"/>
              </a:lnSpc>
              <a:buNone/>
            </a:pPr>
            <a:r>
              <a:rPr lang="en-US" sz="1600" b="1" dirty="0"/>
              <a:t>Models Considered</a:t>
            </a:r>
            <a:r>
              <a:rPr lang="en-US" sz="1600" dirty="0"/>
              <a:t>:</a:t>
            </a:r>
          </a:p>
          <a:p>
            <a:pPr>
              <a:lnSpc>
                <a:spcPct val="90000"/>
              </a:lnSpc>
              <a:buFont typeface="Arial" panose="020B0604020202020204" pitchFamily="34" charset="0"/>
              <a:buChar char="•"/>
            </a:pPr>
            <a:r>
              <a:rPr lang="en-US" sz="1600" b="1" dirty="0"/>
              <a:t>Logistic Regression</a:t>
            </a:r>
            <a:r>
              <a:rPr lang="en-US" sz="1600" dirty="0"/>
              <a:t>: Used as a simple baseline model.</a:t>
            </a:r>
          </a:p>
          <a:p>
            <a:pPr>
              <a:lnSpc>
                <a:spcPct val="90000"/>
              </a:lnSpc>
              <a:buFont typeface="Arial" panose="020B0604020202020204" pitchFamily="34" charset="0"/>
              <a:buChar char="•"/>
            </a:pPr>
            <a:r>
              <a:rPr lang="en-US" sz="1600" b="1" dirty="0"/>
              <a:t>Random Forest Classifier</a:t>
            </a:r>
            <a:r>
              <a:rPr lang="en-US" sz="1600" dirty="0"/>
              <a:t>: For its ability to handle class imbalance and provide insights into feature importance.</a:t>
            </a:r>
          </a:p>
          <a:p>
            <a:pPr>
              <a:lnSpc>
                <a:spcPct val="90000"/>
              </a:lnSpc>
              <a:buFont typeface="Arial" panose="020B0604020202020204" pitchFamily="34" charset="0"/>
              <a:buChar char="•"/>
            </a:pPr>
            <a:r>
              <a:rPr lang="en-US" sz="1600" b="1" dirty="0" err="1"/>
              <a:t>XGBoost</a:t>
            </a:r>
            <a:r>
              <a:rPr lang="en-US" sz="1600" dirty="0"/>
              <a:t>: Contemplated use for comparison based on research on best models to use, but not selected as the final model as it was not covered </a:t>
            </a:r>
            <a:r>
              <a:rPr lang="en-US" sz="1600"/>
              <a:t>in curriculum. </a:t>
            </a:r>
            <a:endParaRPr lang="en-US" sz="1600" dirty="0"/>
          </a:p>
          <a:p>
            <a:pPr marL="0" indent="0">
              <a:lnSpc>
                <a:spcPct val="90000"/>
              </a:lnSpc>
              <a:buNone/>
            </a:pPr>
            <a:r>
              <a:rPr lang="en-US" sz="1600" b="1" dirty="0"/>
              <a:t>Training and Testing</a:t>
            </a:r>
            <a:r>
              <a:rPr lang="en-US" sz="1600" dirty="0"/>
              <a:t>: The dataset was split into 80% training and 20% testing sets, with cross-validation applied to avoid overfitting.</a:t>
            </a:r>
          </a:p>
          <a:p>
            <a:pPr marL="0" indent="0">
              <a:lnSpc>
                <a:spcPct val="90000"/>
              </a:lnSpc>
              <a:buNone/>
            </a:pPr>
            <a:r>
              <a:rPr lang="en-US" sz="1600" b="1" dirty="0"/>
              <a:t>Final Model</a:t>
            </a:r>
            <a:r>
              <a:rPr lang="en-US" sz="1600" dirty="0"/>
              <a:t>: Random Forest with class balancing and threshold tuning was selected as the final model for this project.</a:t>
            </a:r>
          </a:p>
        </p:txBody>
      </p:sp>
      <p:pic>
        <p:nvPicPr>
          <p:cNvPr id="5" name="Picture 4" descr="Top view of cubes connected with black lines">
            <a:extLst>
              <a:ext uri="{FF2B5EF4-FFF2-40B4-BE49-F238E27FC236}">
                <a16:creationId xmlns:a16="http://schemas.microsoft.com/office/drawing/2014/main" id="{199C8B08-F895-5BAA-E1DB-31E70ECD423B}"/>
              </a:ext>
            </a:extLst>
          </p:cNvPr>
          <p:cNvPicPr>
            <a:picLocks noChangeAspect="1"/>
          </p:cNvPicPr>
          <p:nvPr/>
        </p:nvPicPr>
        <p:blipFill>
          <a:blip r:embed="rId4"/>
          <a:srcRect l="36338" r="25609"/>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1468070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F376-7184-16C5-2622-79F88A841E2F}"/>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b="0" i="0" u="none" strike="noStrike"/>
              <a:t>Handling Class Imbalance</a:t>
            </a:r>
            <a:endParaRPr lang="en-US" sz="2800"/>
          </a:p>
        </p:txBody>
      </p:sp>
      <p:sp>
        <p:nvSpPr>
          <p:cNvPr id="4" name="Text Placeholder 3">
            <a:extLst>
              <a:ext uri="{FF2B5EF4-FFF2-40B4-BE49-F238E27FC236}">
                <a16:creationId xmlns:a16="http://schemas.microsoft.com/office/drawing/2014/main" id="{22C59CC8-8A74-55AF-D933-2F6BA50FB3AB}"/>
              </a:ext>
            </a:extLst>
          </p:cNvPr>
          <p:cNvSpPr>
            <a:spLocks noGrp="1"/>
          </p:cNvSpPr>
          <p:nvPr>
            <p:ph type="body" sz="half" idx="2"/>
          </p:nvPr>
        </p:nvSpPr>
        <p:spPr>
          <a:xfrm>
            <a:off x="643192" y="2666999"/>
            <a:ext cx="3643674" cy="3216276"/>
          </a:xfrm>
        </p:spPr>
        <p:txBody>
          <a:bodyPr vert="horz" lIns="91440" tIns="45720" rIns="91440" bIns="45720" rtlCol="0" anchor="t">
            <a:normAutofit/>
          </a:bodyPr>
          <a:lstStyle/>
          <a:p>
            <a:pPr marL="0" indent="0">
              <a:lnSpc>
                <a:spcPct val="90000"/>
              </a:lnSpc>
            </a:pPr>
            <a:r>
              <a:rPr lang="en-US" sz="1500" b="1" dirty="0"/>
              <a:t>Approach</a:t>
            </a:r>
            <a:r>
              <a:rPr lang="en-US" sz="1500" dirty="0"/>
              <a:t>: </a:t>
            </a:r>
          </a:p>
          <a:p>
            <a:pPr>
              <a:lnSpc>
                <a:spcPct val="90000"/>
              </a:lnSpc>
              <a:buFont typeface="Arial"/>
              <a:buChar char="•"/>
            </a:pPr>
            <a:r>
              <a:rPr lang="en-US" sz="1500" dirty="0"/>
              <a:t>We applied </a:t>
            </a:r>
            <a:r>
              <a:rPr lang="en-US" sz="1500" b="1" dirty="0"/>
              <a:t>Random Under-sampling</a:t>
            </a:r>
            <a:r>
              <a:rPr lang="en-US" sz="1500" dirty="0"/>
              <a:t> to ensure a balanced representation of fraud and non-fraud cases in the training set.</a:t>
            </a:r>
          </a:p>
          <a:p>
            <a:pPr>
              <a:lnSpc>
                <a:spcPct val="90000"/>
              </a:lnSpc>
              <a:buFont typeface="Arial"/>
              <a:buChar char="•"/>
            </a:pPr>
            <a:r>
              <a:rPr lang="en-US" sz="1500" dirty="0"/>
              <a:t>Additionally, we used </a:t>
            </a:r>
            <a:r>
              <a:rPr lang="en-US" sz="1500" dirty="0" err="1"/>
              <a:t>class_weight</a:t>
            </a:r>
            <a:r>
              <a:rPr lang="en-US" sz="1500" dirty="0"/>
              <a:t>='balanced' within the Random Forest model to compensate for the imbalance.</a:t>
            </a:r>
          </a:p>
          <a:p>
            <a:pPr marL="0" indent="0">
              <a:lnSpc>
                <a:spcPct val="90000"/>
              </a:lnSpc>
              <a:buFont typeface="Arial"/>
              <a:buChar char="•"/>
            </a:pPr>
            <a:r>
              <a:rPr lang="en-US" sz="1500" b="1" dirty="0"/>
              <a:t>Result</a:t>
            </a:r>
            <a:r>
              <a:rPr lang="en-US" sz="1500" dirty="0"/>
              <a:t>: This helped improve the model’s ability to detect fraudulent transactions while minimizing false positives.</a:t>
            </a:r>
          </a:p>
          <a:p>
            <a:pPr>
              <a:lnSpc>
                <a:spcPct val="90000"/>
              </a:lnSpc>
              <a:buFont typeface="Arial"/>
              <a:buChar char="•"/>
            </a:pPr>
            <a:endParaRPr lang="en-US" sz="1500" dirty="0"/>
          </a:p>
        </p:txBody>
      </p:sp>
      <p:pic>
        <p:nvPicPr>
          <p:cNvPr id="9" name="Content Placeholder 8" descr="A pie chart with numbers and a green triangle&#10;&#10;Description automatically generated">
            <a:extLst>
              <a:ext uri="{FF2B5EF4-FFF2-40B4-BE49-F238E27FC236}">
                <a16:creationId xmlns:a16="http://schemas.microsoft.com/office/drawing/2014/main" id="{5746C475-77A2-C9F8-BC96-39E1F999A4F0}"/>
              </a:ext>
            </a:extLst>
          </p:cNvPr>
          <p:cNvPicPr>
            <a:picLocks noGrp="1" noChangeAspect="1"/>
          </p:cNvPicPr>
          <p:nvPr>
            <p:ph idx="1"/>
          </p:nvPr>
        </p:nvPicPr>
        <p:blipFill>
          <a:blip r:embed="rId4"/>
          <a:stretch>
            <a:fillRect/>
          </a:stretch>
        </p:blipFill>
        <p:spPr>
          <a:xfrm>
            <a:off x="5129213" y="660400"/>
            <a:ext cx="5892800" cy="5080000"/>
          </a:xfrm>
        </p:spPr>
      </p:pic>
    </p:spTree>
    <p:extLst>
      <p:ext uri="{BB962C8B-B14F-4D97-AF65-F5344CB8AC3E}">
        <p14:creationId xmlns:p14="http://schemas.microsoft.com/office/powerpoint/2010/main" val="5508703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Mesh</Template>
  <TotalTime>14908</TotalTime>
  <Words>1709</Words>
  <Application>Microsoft Macintosh PowerPoint</Application>
  <PresentationFormat>Widescreen</PresentationFormat>
  <Paragraphs>137</Paragraphs>
  <Slides>29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-webkit-standard</vt:lpstr>
      <vt:lpstr>Aptos</vt:lpstr>
      <vt:lpstr>Arial</vt:lpstr>
      <vt:lpstr>Century Gothic</vt:lpstr>
      <vt:lpstr>HCo Gotham SSm</vt:lpstr>
      <vt:lpstr>Mesh</vt:lpstr>
      <vt:lpstr>Credit card Fraud Detection</vt:lpstr>
      <vt:lpstr>Have You ever been a victim of credit card fraud?</vt:lpstr>
      <vt:lpstr>Did you know?</vt:lpstr>
      <vt:lpstr>Introduction</vt:lpstr>
      <vt:lpstr>Objectives</vt:lpstr>
      <vt:lpstr>Data Exploration &amp; Preprocessing</vt:lpstr>
      <vt:lpstr>Feature Engineering</vt:lpstr>
      <vt:lpstr>Model Selection </vt:lpstr>
      <vt:lpstr>Handling Class Imbalance</vt:lpstr>
      <vt:lpstr>Model Performance Evaluation</vt:lpstr>
      <vt:lpstr>Normalized confusion matrix</vt:lpstr>
      <vt:lpstr>Results &amp; Insights</vt:lpstr>
      <vt:lpstr>Challenges &amp; Solutions</vt:lpstr>
      <vt:lpstr>conclusion</vt:lpstr>
      <vt:lpstr>Q&amp;A</vt:lpstr>
      <vt:lpstr>PowerPoint Presentation</vt:lpstr>
      <vt:lpstr>What are the most common types of fraudulent credit card transactions? </vt:lpstr>
      <vt:lpstr>PowerPoint Presentation</vt:lpstr>
      <vt:lpstr>what is the typical fraudulent transaction range In dollars?</vt:lpstr>
      <vt:lpstr>PowerPoint Presentation</vt:lpstr>
      <vt:lpstr>Can anyone guess which transaction category—like health &amp; fitness, Personal Care, Groceries etc. —has the highest percentage of fraud? </vt:lpstr>
      <vt:lpstr>PowerPoint Presentation</vt:lpstr>
      <vt:lpstr>CAN YOU GUESS WHICH TIME OR DATE FRAUDULENT TRANSACTIONS ARE MORE LIKELY TO OCCUR?</vt:lpstr>
      <vt:lpstr>PowerPoint Presentation</vt:lpstr>
      <vt:lpstr>WHICH STATES HAVE THE MOST CREDIT CARD FRAUD?</vt:lpstr>
      <vt:lpstr>PowerPoint Presentation</vt:lpstr>
      <vt:lpstr>PowerPoint Presentation</vt:lpstr>
      <vt:lpstr>WHICH STATE HAS THE HIGHEST FRAUDULENT TRANSACTION AMOUNT?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Pamala Cox</dc:creator>
  <cp:lastModifiedBy>Pamala Cox</cp:lastModifiedBy>
  <cp:revision>41</cp:revision>
  <dcterms:created xsi:type="dcterms:W3CDTF">2024-09-05T19:49:46Z</dcterms:created>
  <dcterms:modified xsi:type="dcterms:W3CDTF">2024-09-18T23:45:31Z</dcterms:modified>
</cp:coreProperties>
</file>